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28"/>
  </p:notesMasterIdLst>
  <p:sldIdLst>
    <p:sldId id="330" r:id="rId5"/>
    <p:sldId id="331" r:id="rId6"/>
    <p:sldId id="336" r:id="rId7"/>
    <p:sldId id="350" r:id="rId8"/>
    <p:sldId id="334" r:id="rId9"/>
    <p:sldId id="339" r:id="rId10"/>
    <p:sldId id="333" r:id="rId11"/>
    <p:sldId id="337" r:id="rId12"/>
    <p:sldId id="338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2" r:id="rId22"/>
    <p:sldId id="353" r:id="rId23"/>
    <p:sldId id="354" r:id="rId24"/>
    <p:sldId id="355" r:id="rId25"/>
    <p:sldId id="356" r:id="rId26"/>
    <p:sldId id="351" r:id="rId27"/>
  </p:sldIdLst>
  <p:sldSz cx="9144000" cy="6858000" type="screen4x3"/>
  <p:notesSz cx="7086600" cy="9359900"/>
  <p:embeddedFontLst>
    <p:embeddedFont>
      <p:font typeface="Calibri" pitchFamily="34" charset="0"/>
      <p:regular r:id="rId29"/>
      <p:bold r:id="rId30"/>
      <p:italic r:id="rId31"/>
      <p:boldItalic r:id="rId3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00FF"/>
    <a:srgbClr val="FF3399"/>
    <a:srgbClr val="000099"/>
    <a:srgbClr val="C6D4E4"/>
    <a:srgbClr val="ADC2DB"/>
    <a:srgbClr val="034B92"/>
    <a:srgbClr val="660066"/>
    <a:srgbClr val="E9E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6" autoAdjust="0"/>
    <p:restoredTop sz="84237" autoAdjust="0"/>
  </p:normalViewPr>
  <p:slideViewPr>
    <p:cSldViewPr>
      <p:cViewPr varScale="1">
        <p:scale>
          <a:sx n="79" d="100"/>
          <a:sy n="79" d="100"/>
        </p:scale>
        <p:origin x="-1002" y="-84"/>
      </p:cViewPr>
      <p:guideLst>
        <p:guide orient="horz" pos="35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14" y="-86"/>
      </p:cViewPr>
      <p:guideLst>
        <p:guide orient="horz" pos="2948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7995"/>
          </a:xfrm>
          <a:prstGeom prst="rect">
            <a:avLst/>
          </a:prstGeom>
        </p:spPr>
        <p:txBody>
          <a:bodyPr vert="horz" lIns="93966" tIns="46983" rIns="93966" bIns="46983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7995"/>
          </a:xfrm>
          <a:prstGeom prst="rect">
            <a:avLst/>
          </a:prstGeom>
        </p:spPr>
        <p:txBody>
          <a:bodyPr vert="horz" lIns="93966" tIns="46983" rIns="93966" bIns="46983" rtlCol="0"/>
          <a:lstStyle>
            <a:lvl1pPr algn="r">
              <a:defRPr sz="1200"/>
            </a:lvl1pPr>
          </a:lstStyle>
          <a:p>
            <a:fld id="{65C58875-E93A-41D8-95F9-BF6DB4C6F479}" type="datetimeFigureOut">
              <a:rPr lang="en-CA" smtClean="0"/>
              <a:pPr/>
              <a:t>31/05/2013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1675"/>
            <a:ext cx="4679950" cy="3509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66" tIns="46983" rIns="93966" bIns="46983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45954"/>
            <a:ext cx="5669280" cy="4211955"/>
          </a:xfrm>
          <a:prstGeom prst="rect">
            <a:avLst/>
          </a:prstGeom>
        </p:spPr>
        <p:txBody>
          <a:bodyPr vert="horz" lIns="93966" tIns="46983" rIns="93966" bIns="469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0282"/>
            <a:ext cx="3070860" cy="467995"/>
          </a:xfrm>
          <a:prstGeom prst="rect">
            <a:avLst/>
          </a:prstGeom>
        </p:spPr>
        <p:txBody>
          <a:bodyPr vert="horz" lIns="93966" tIns="46983" rIns="93966" bIns="46983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890282"/>
            <a:ext cx="3070860" cy="467995"/>
          </a:xfrm>
          <a:prstGeom prst="rect">
            <a:avLst/>
          </a:prstGeom>
        </p:spPr>
        <p:txBody>
          <a:bodyPr vert="horz" lIns="93966" tIns="46983" rIns="93966" bIns="46983" rtlCol="0" anchor="b"/>
          <a:lstStyle>
            <a:lvl1pPr algn="r">
              <a:defRPr sz="1200"/>
            </a:lvl1pPr>
          </a:lstStyle>
          <a:p>
            <a:fld id="{EABADF3B-7EFC-4A41-8083-E8BCAC0B1F4E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9086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4700E-ED07-4072-83C9-E72380B7965C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Damage State Awareness and Usage provides the inputs.  Structural Analysis provides the prognostic model.  Probabilistic Prognosis &amp; Decisions defines the required outputs from the prognostic model.  Structural Modifications result from Probabilistic Prognosis &amp; Decisions and become inputs to the prognostic model for future analyses.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3530" indent="-2936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4661" indent="-23493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4526" indent="-23493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14390" indent="-23493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84254" indent="-2349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54119" indent="-2349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23983" indent="-2349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93848" indent="-2349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E4A38E-7604-44D4-942C-36C0B95BE19A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tegrity Service Excellence"/>
          <p:cNvSpPr txBox="1">
            <a:spLocks noChangeArrowheads="1"/>
          </p:cNvSpPr>
          <p:nvPr/>
        </p:nvSpPr>
        <p:spPr bwMode="auto">
          <a:xfrm>
            <a:off x="251520" y="5636096"/>
            <a:ext cx="403244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Integrity </a:t>
            </a: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sym typeface="Wingdings" pitchFamily="2" charset="2"/>
              </a:rPr>
              <a:t> </a:t>
            </a: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Service </a:t>
            </a: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sym typeface="Wingdings" pitchFamily="2" charset="2"/>
              </a:rPr>
              <a:t> </a:t>
            </a:r>
            <a:r>
              <a:rPr lang="en-US" sz="1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Excellence</a:t>
            </a:r>
          </a:p>
        </p:txBody>
      </p:sp>
      <p:sp>
        <p:nvSpPr>
          <p:cNvPr id="14" name="Briefing Title"/>
          <p:cNvSpPr>
            <a:spLocks noGrp="1"/>
          </p:cNvSpPr>
          <p:nvPr>
            <p:ph sz="half" idx="2" hasCustomPrompt="1"/>
          </p:nvPr>
        </p:nvSpPr>
        <p:spPr>
          <a:xfrm>
            <a:off x="4191000" y="1600200"/>
            <a:ext cx="4419600" cy="1676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Briefing Title</a:t>
            </a:r>
          </a:p>
        </p:txBody>
      </p:sp>
      <p:sp>
        <p:nvSpPr>
          <p:cNvPr id="16" name="Date"/>
          <p:cNvSpPr>
            <a:spLocks noGrp="1"/>
          </p:cNvSpPr>
          <p:nvPr>
            <p:ph sz="half" idx="10" hasCustomPrompt="1"/>
          </p:nvPr>
        </p:nvSpPr>
        <p:spPr>
          <a:xfrm>
            <a:off x="4191000" y="3657600"/>
            <a:ext cx="4495800" cy="533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Date: DD MMM YYYY</a:t>
            </a:r>
          </a:p>
        </p:txBody>
      </p:sp>
      <p:sp>
        <p:nvSpPr>
          <p:cNvPr id="17" name="Name, Rank, Office Symbol"/>
          <p:cNvSpPr>
            <a:spLocks noGrp="1"/>
          </p:cNvSpPr>
          <p:nvPr>
            <p:ph sz="half" idx="11" hasCustomPrompt="1"/>
          </p:nvPr>
        </p:nvSpPr>
        <p:spPr>
          <a:xfrm>
            <a:off x="4191000" y="4495800"/>
            <a:ext cx="4495800" cy="1676400"/>
          </a:xfrm>
          <a:prstGeom prst="rect">
            <a:avLst/>
          </a:prstGeom>
        </p:spPr>
        <p:txBody>
          <a:bodyPr anchor="ctr" anchorCtr="0"/>
          <a:lstStyle>
            <a:lvl1pPr algn="r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Name, Rank, Office Symbol,   Air Force Research Laboratory (each on separate lines)</a:t>
            </a:r>
          </a:p>
          <a:p>
            <a:pPr lvl="0"/>
            <a:endParaRPr lang="en-US" dirty="0" smtClean="0"/>
          </a:p>
        </p:txBody>
      </p:sp>
      <p:pic>
        <p:nvPicPr>
          <p:cNvPr id="18" name="Large AFRL Logo" descr="AFRL Shield 1 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624" y="1447800"/>
            <a:ext cx="4093176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70915"/>
            <a:ext cx="9144000" cy="1053831"/>
            <a:chOff x="0" y="70913"/>
            <a:chExt cx="9144000" cy="1053831"/>
          </a:xfrm>
        </p:grpSpPr>
        <p:pic>
          <p:nvPicPr>
            <p:cNvPr id="31" name="Picture 8" descr="blue_std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Rectangle 73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body content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 marL="347663" indent="-252413" defTabSz="893763">
              <a:lnSpc>
                <a:spcPct val="105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539750" algn="l"/>
              </a:tabLst>
              <a:defRPr sz="2800" b="1">
                <a:latin typeface="Arial" pitchFamily="34" charset="0"/>
                <a:cs typeface="Arial" pitchFamily="34" charset="0"/>
              </a:defRPr>
            </a:lvl1pPr>
            <a:lvl2pPr marL="628650" indent="-285750">
              <a:spcBef>
                <a:spcPts val="300"/>
              </a:spcBef>
              <a:defRPr sz="2400" b="1">
                <a:latin typeface="Arial" pitchFamily="34" charset="0"/>
                <a:cs typeface="Arial" pitchFamily="34" charset="0"/>
              </a:defRPr>
            </a:lvl2pPr>
            <a:lvl3pPr marL="857250" indent="-228600">
              <a:spcBef>
                <a:spcPts val="0"/>
              </a:spcBef>
              <a:defRPr sz="2000" b="1">
                <a:latin typeface="Arial" pitchFamily="34" charset="0"/>
                <a:cs typeface="Arial" pitchFamily="34" charset="0"/>
              </a:defRPr>
            </a:lvl3pPr>
            <a:lvl4pPr marL="1200150" indent="-228600">
              <a:spcBef>
                <a:spcPts val="0"/>
              </a:spcBef>
              <a:defRPr sz="1800" b="1">
                <a:latin typeface="Arial" pitchFamily="34" charset="0"/>
                <a:cs typeface="Arial" pitchFamily="34" charset="0"/>
              </a:defRPr>
            </a:lvl4pPr>
            <a:lvl5pPr marL="1428750" indent="-228600">
              <a:spcBef>
                <a:spcPts val="0"/>
              </a:spcBef>
              <a:buFont typeface="Arial" pitchFamily="34" charset="0"/>
              <a:buChar char="•"/>
              <a:defRPr sz="18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70915"/>
            <a:ext cx="9144000" cy="1053831"/>
            <a:chOff x="0" y="70913"/>
            <a:chExt cx="9144000" cy="1053831"/>
          </a:xfrm>
        </p:grpSpPr>
        <p:pic>
          <p:nvPicPr>
            <p:cNvPr id="9" name="Picture 8" descr="blue_std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73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lue Rectangle Lower Right"/>
          <p:cNvSpPr/>
          <p:nvPr/>
        </p:nvSpPr>
        <p:spPr>
          <a:xfrm>
            <a:off x="4648200" y="3886200"/>
            <a:ext cx="4104456" cy="2254736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Blue Rectangle Lower Left"/>
          <p:cNvSpPr/>
          <p:nvPr/>
        </p:nvSpPr>
        <p:spPr>
          <a:xfrm>
            <a:off x="381000" y="3886200"/>
            <a:ext cx="4104456" cy="2254736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Blue Rectangle Upper Left"/>
          <p:cNvSpPr/>
          <p:nvPr/>
        </p:nvSpPr>
        <p:spPr>
          <a:xfrm>
            <a:off x="381000" y="1447800"/>
            <a:ext cx="4104456" cy="2254736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Blue Rectangle Upper Right"/>
          <p:cNvSpPr/>
          <p:nvPr/>
        </p:nvSpPr>
        <p:spPr>
          <a:xfrm>
            <a:off x="4648200" y="1447800"/>
            <a:ext cx="4104456" cy="2254736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Body Content Upper Right"/>
          <p:cNvSpPr>
            <a:spLocks noGrp="1"/>
          </p:cNvSpPr>
          <p:nvPr>
            <p:ph sz="half" idx="1"/>
          </p:nvPr>
        </p:nvSpPr>
        <p:spPr>
          <a:xfrm>
            <a:off x="4648200" y="1447800"/>
            <a:ext cx="4038600" cy="2209800"/>
          </a:xfrm>
          <a:prstGeom prst="rect">
            <a:avLst/>
          </a:prstGeom>
          <a:noFill/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Body Content Lower Left"/>
          <p:cNvSpPr>
            <a:spLocks noGrp="1"/>
          </p:cNvSpPr>
          <p:nvPr>
            <p:ph sz="half" idx="13"/>
          </p:nvPr>
        </p:nvSpPr>
        <p:spPr>
          <a:xfrm>
            <a:off x="457200" y="3886200"/>
            <a:ext cx="4038600" cy="2209800"/>
          </a:xfrm>
          <a:prstGeom prst="rect">
            <a:avLst/>
          </a:prstGeom>
          <a:noFill/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600" b="1" baseline="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Body Content Lower Right"/>
          <p:cNvSpPr>
            <a:spLocks noGrp="1"/>
          </p:cNvSpPr>
          <p:nvPr>
            <p:ph sz="half" idx="14"/>
          </p:nvPr>
        </p:nvSpPr>
        <p:spPr>
          <a:xfrm>
            <a:off x="4648200" y="3886200"/>
            <a:ext cx="4038600" cy="2209800"/>
          </a:xfrm>
          <a:prstGeom prst="rect">
            <a:avLst/>
          </a:prstGeom>
          <a:noFill/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0" y="70915"/>
            <a:ext cx="9144000" cy="1053831"/>
            <a:chOff x="0" y="70913"/>
            <a:chExt cx="9144000" cy="1053831"/>
          </a:xfrm>
        </p:grpSpPr>
        <p:pic>
          <p:nvPicPr>
            <p:cNvPr id="12" name="Picture 8" descr="blue_std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73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 dirty="0"/>
            </a:p>
          </p:txBody>
        </p:sp>
      </p:grpSp>
      <p:sp>
        <p:nvSpPr>
          <p:cNvPr id="15" name="Body Content Upper Left"/>
          <p:cNvSpPr>
            <a:spLocks noGrp="1"/>
          </p:cNvSpPr>
          <p:nvPr>
            <p:ph sz="half" idx="15"/>
          </p:nvPr>
        </p:nvSpPr>
        <p:spPr>
          <a:xfrm>
            <a:off x="457200" y="1447800"/>
            <a:ext cx="4038600" cy="2209800"/>
          </a:xfrm>
          <a:prstGeom prst="rect">
            <a:avLst/>
          </a:prstGeom>
          <a:noFill/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sz="2000" b="1">
                <a:latin typeface="Arial" pitchFamily="34" charset="0"/>
                <a:cs typeface="Arial" pitchFamily="34" charset="0"/>
              </a:defRPr>
            </a:lvl3pPr>
            <a:lvl4pPr>
              <a:defRPr sz="1800" b="1"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lue Rectangle Right Half"/>
          <p:cNvSpPr/>
          <p:nvPr/>
        </p:nvSpPr>
        <p:spPr>
          <a:xfrm>
            <a:off x="4648200" y="1371600"/>
            <a:ext cx="4104456" cy="49530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Blue Rectangle Left Half"/>
          <p:cNvSpPr/>
          <p:nvPr/>
        </p:nvSpPr>
        <p:spPr>
          <a:xfrm>
            <a:off x="381000" y="1371600"/>
            <a:ext cx="4104456" cy="49530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Body Content Left Half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ts val="600"/>
              </a:spcBef>
              <a:defRPr sz="2800" b="1">
                <a:latin typeface="Arial" pitchFamily="34" charset="0"/>
                <a:cs typeface="Arial" pitchFamily="34" charset="0"/>
              </a:defRPr>
            </a:lvl1pPr>
            <a:lvl2pPr>
              <a:spcBef>
                <a:spcPts val="300"/>
              </a:spcBef>
              <a:defRPr sz="2400" b="1">
                <a:latin typeface="Arial" pitchFamily="34" charset="0"/>
                <a:cs typeface="Arial" pitchFamily="34" charset="0"/>
              </a:defRPr>
            </a:lvl2pPr>
            <a:lvl3pPr marL="971550" indent="-228600">
              <a:spcBef>
                <a:spcPts val="0"/>
              </a:spcBef>
              <a:defRPr sz="2000" b="1">
                <a:latin typeface="Arial" pitchFamily="34" charset="0"/>
                <a:cs typeface="Arial" pitchFamily="34" charset="0"/>
              </a:defRPr>
            </a:lvl3pPr>
            <a:lvl4pPr marL="1200150" indent="-228600">
              <a:spcBef>
                <a:spcPts val="0"/>
              </a:spcBef>
              <a:defRPr sz="1800" b="1">
                <a:latin typeface="Arial" pitchFamily="34" charset="0"/>
                <a:cs typeface="Arial" pitchFamily="34" charset="0"/>
              </a:defRPr>
            </a:lvl4pPr>
            <a:lvl5pPr marL="1428750" indent="-228600">
              <a:spcBef>
                <a:spcPts val="0"/>
              </a:spcBef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70915"/>
            <a:ext cx="9144000" cy="1053831"/>
            <a:chOff x="0" y="70913"/>
            <a:chExt cx="9144000" cy="1053831"/>
          </a:xfrm>
        </p:grpSpPr>
        <p:pic>
          <p:nvPicPr>
            <p:cNvPr id="10" name="Picture 8" descr="blue_std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73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 dirty="0"/>
            </a:p>
          </p:txBody>
        </p:sp>
      </p:grpSp>
      <p:sp>
        <p:nvSpPr>
          <p:cNvPr id="14" name="Body Content Left Half"/>
          <p:cNvSpPr>
            <a:spLocks noGrp="1"/>
          </p:cNvSpPr>
          <p:nvPr>
            <p:ph sz="half" idx="10"/>
          </p:nvPr>
        </p:nvSpPr>
        <p:spPr>
          <a:xfrm>
            <a:off x="4724400" y="1524000"/>
            <a:ext cx="4038600" cy="4525963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ts val="600"/>
              </a:spcBef>
              <a:defRPr sz="2800" b="1">
                <a:latin typeface="Arial" pitchFamily="34" charset="0"/>
                <a:cs typeface="Arial" pitchFamily="34" charset="0"/>
              </a:defRPr>
            </a:lvl1pPr>
            <a:lvl2pPr>
              <a:spcBef>
                <a:spcPts val="300"/>
              </a:spcBef>
              <a:defRPr sz="2400" b="1">
                <a:latin typeface="Arial" pitchFamily="34" charset="0"/>
                <a:cs typeface="Arial" pitchFamily="34" charset="0"/>
              </a:defRPr>
            </a:lvl2pPr>
            <a:lvl3pPr marL="971550" indent="-228600">
              <a:spcBef>
                <a:spcPts val="0"/>
              </a:spcBef>
              <a:defRPr sz="2000" b="1">
                <a:latin typeface="Arial" pitchFamily="34" charset="0"/>
                <a:cs typeface="Arial" pitchFamily="34" charset="0"/>
              </a:defRPr>
            </a:lvl3pPr>
            <a:lvl4pPr marL="1200150" indent="-228600">
              <a:spcBef>
                <a:spcPts val="0"/>
              </a:spcBef>
              <a:defRPr sz="1800" b="1">
                <a:latin typeface="Arial" pitchFamily="34" charset="0"/>
                <a:cs typeface="Arial" pitchFamily="34" charset="0"/>
              </a:defRPr>
            </a:lvl4pPr>
            <a:lvl5pPr marL="1428750" indent="-228600">
              <a:spcBef>
                <a:spcPts val="0"/>
              </a:spcBef>
              <a:defRPr sz="1600" b="1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 Number"/>
          <p:cNvSpPr txBox="1">
            <a:spLocks noChangeArrowheads="1"/>
          </p:cNvSpPr>
          <p:nvPr/>
        </p:nvSpPr>
        <p:spPr bwMode="auto">
          <a:xfrm>
            <a:off x="7315200" y="6550225"/>
            <a:ext cx="18288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70915"/>
            <a:ext cx="9144000" cy="1053831"/>
            <a:chOff x="0" y="70913"/>
            <a:chExt cx="9144000" cy="1053831"/>
          </a:xfrm>
        </p:grpSpPr>
        <p:pic>
          <p:nvPicPr>
            <p:cNvPr id="10" name="Air Force Wings Logo" descr="blue_std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4286" r="14286" b="19647"/>
            <a:stretch>
              <a:fillRect/>
            </a:stretch>
          </p:blipFill>
          <p:spPr bwMode="auto">
            <a:xfrm>
              <a:off x="111186" y="70913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Blue Line under Title Text"/>
            <p:cNvSpPr>
              <a:spLocks noChangeArrowheads="1"/>
            </p:cNvSpPr>
            <p:nvPr userDrawn="1"/>
          </p:nvSpPr>
          <p:spPr bwMode="auto">
            <a:xfrm>
              <a:off x="0" y="1079025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 dirty="0"/>
            </a:p>
          </p:txBody>
        </p:sp>
      </p:grpSp>
      <p:sp>
        <p:nvSpPr>
          <p:cNvPr id="14" name="Title Text"/>
          <p:cNvSpPr>
            <a:spLocks noGrp="1"/>
          </p:cNvSpPr>
          <p:nvPr>
            <p:ph type="body" sz="quarter" idx="10" hasCustomPrompt="1"/>
          </p:nvPr>
        </p:nvSpPr>
        <p:spPr>
          <a:xfrm>
            <a:off x="1187624" y="3"/>
            <a:ext cx="6840760" cy="1052735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b="1"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Questions?</a:t>
            </a:r>
          </a:p>
        </p:txBody>
      </p:sp>
      <p:pic>
        <p:nvPicPr>
          <p:cNvPr id="13" name="AFRL GLobe Logo" descr="C:\Users\HectorHA\AppData\Local\Microsoft\Windows\Temporary Internet Files\Content.Outlook\MKL35CXM\AFRL Globe no t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6288205"/>
            <a:ext cx="1402948" cy="557438"/>
          </a:xfrm>
          <a:prstGeom prst="rect">
            <a:avLst/>
          </a:prstGeom>
          <a:noFill/>
        </p:spPr>
      </p:pic>
      <p:sp>
        <p:nvSpPr>
          <p:cNvPr id="16" name="Distribution Statement"/>
          <p:cNvSpPr txBox="1">
            <a:spLocks noChangeArrowheads="1"/>
          </p:cNvSpPr>
          <p:nvPr/>
        </p:nvSpPr>
        <p:spPr bwMode="auto">
          <a:xfrm>
            <a:off x="1691680" y="6594626"/>
            <a:ext cx="5760640" cy="21544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rial" pitchFamily="34" charset="0"/>
              </a:rPr>
              <a:t>Place Proper DISTRIBUTION STATEMENT Here</a:t>
            </a:r>
            <a:endParaRPr lang="en-US" sz="8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1" name="Small AFRL Shield" descr="AFRL Shield 1 in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001000" y="76200"/>
            <a:ext cx="914402" cy="902210"/>
          </a:xfrm>
          <a:prstGeom prst="rect">
            <a:avLst/>
          </a:prstGeom>
        </p:spPr>
      </p:pic>
      <p:pic>
        <p:nvPicPr>
          <p:cNvPr id="15" name="Large AFRL Logo" descr="AFRL Shield 1 in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2383824" y="1752600"/>
            <a:ext cx="4093176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62800" cy="609600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28025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628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371600"/>
            <a:ext cx="418465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2650" y="1371600"/>
            <a:ext cx="4184650" cy="2552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2650" y="4076700"/>
            <a:ext cx="4184650" cy="2552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39133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85501B-9833-488A-A75E-5C866A4D6F34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00CB5-3EDA-42C1-B1A7-A47F9E659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ge Number"/>
          <p:cNvSpPr txBox="1">
            <a:spLocks noChangeArrowheads="1"/>
          </p:cNvSpPr>
          <p:nvPr/>
        </p:nvSpPr>
        <p:spPr bwMode="auto">
          <a:xfrm>
            <a:off x="7315200" y="6550225"/>
            <a:ext cx="1828800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</a:pPr>
            <a:fld id="{FECCACFC-A1DF-4E05-81FF-9C3E99D1E2C5}" type="slidenum">
              <a:rPr lang="en-US" sz="1400" b="0">
                <a:latin typeface="Arial" pitchFamily="34" charset="0"/>
                <a:cs typeface="Arial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1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stribution Statement"/>
          <p:cNvSpPr txBox="1">
            <a:spLocks noChangeArrowheads="1"/>
          </p:cNvSpPr>
          <p:nvPr/>
        </p:nvSpPr>
        <p:spPr bwMode="auto">
          <a:xfrm>
            <a:off x="1691680" y="6594626"/>
            <a:ext cx="5760640" cy="338554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  <a:latin typeface="Arial" pitchFamily="34" charset="0"/>
              </a:rPr>
              <a:t>DISTRIBUTION A. </a:t>
            </a:r>
            <a:r>
              <a:rPr lang="en-US" sz="800" b="1" baseline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800" b="1" dirty="0" smtClean="0">
                <a:solidFill>
                  <a:schemeClr val="tx1"/>
                </a:solidFill>
                <a:latin typeface="Arial" pitchFamily="34" charset="0"/>
              </a:rPr>
              <a:t>Approved for Public Release; </a:t>
            </a:r>
            <a:r>
              <a:rPr lang="en-US" sz="800" b="1" baseline="0" dirty="0" smtClean="0">
                <a:solidFill>
                  <a:schemeClr val="tx1"/>
                </a:solidFill>
                <a:latin typeface="Arial" pitchFamily="34" charset="0"/>
              </a:rPr>
              <a:t>Distribution Unlimited</a:t>
            </a:r>
            <a:r>
              <a:rPr lang="en-US" sz="800" b="1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</a:p>
          <a:p>
            <a:pPr algn="ctr"/>
            <a:r>
              <a:rPr lang="en-US" sz="800" b="1" baseline="0" dirty="0" smtClean="0">
                <a:solidFill>
                  <a:schemeClr val="tx1"/>
                </a:solidFill>
                <a:latin typeface="Arial" pitchFamily="34" charset="0"/>
              </a:rPr>
              <a:t>88ABW-2013-2396, 23 May 2013. </a:t>
            </a:r>
            <a:endParaRPr lang="en-US" sz="8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83272"/>
            <a:ext cx="9144000" cy="6774728"/>
            <a:chOff x="0" y="70915"/>
            <a:chExt cx="9144000" cy="6774728"/>
          </a:xfrm>
        </p:grpSpPr>
        <p:pic>
          <p:nvPicPr>
            <p:cNvPr id="5" name="AFRL Globe Logo" descr="C:\Users\HectorHA\AppData\Local\Microsoft\Windows\Temporary Internet Files\Content.Outlook\MKL35CXM\AFRL Globe no tag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010400" y="6288205"/>
              <a:ext cx="1402948" cy="557438"/>
            </a:xfrm>
            <a:prstGeom prst="rect">
              <a:avLst/>
            </a:prstGeom>
            <a:noFill/>
          </p:spPr>
        </p:pic>
        <p:pic>
          <p:nvPicPr>
            <p:cNvPr id="8" name="Air Force Wings" descr="blue_std"/>
            <p:cNvPicPr>
              <a:picLocks noChangeAspect="1" noChangeArrowheads="1"/>
            </p:cNvPicPr>
            <p:nvPr userDrawn="1"/>
          </p:nvPicPr>
          <p:blipFill>
            <a:blip r:embed="rId12" cstate="print"/>
            <a:srcRect l="14286" r="14286" b="19647"/>
            <a:stretch>
              <a:fillRect/>
            </a:stretch>
          </p:blipFill>
          <p:spPr bwMode="auto">
            <a:xfrm>
              <a:off x="111186" y="70915"/>
              <a:ext cx="1108013" cy="981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Blue Line Under Logos"/>
            <p:cNvSpPr>
              <a:spLocks noChangeArrowheads="1"/>
            </p:cNvSpPr>
            <p:nvPr userDrawn="1"/>
          </p:nvSpPr>
          <p:spPr bwMode="auto">
            <a:xfrm>
              <a:off x="0" y="1079027"/>
              <a:ext cx="9144000" cy="4571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endParaRPr lang="en-US" dirty="0"/>
            </a:p>
          </p:txBody>
        </p:sp>
        <p:pic>
          <p:nvPicPr>
            <p:cNvPr id="12" name="Small AFRL Shield" descr="AFRL Shield 1 in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924800" y="88390"/>
              <a:ext cx="914402" cy="90221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49" r:id="rId2"/>
    <p:sldLayoutId id="2147483702" r:id="rId3"/>
    <p:sldLayoutId id="2147483698" r:id="rId4"/>
    <p:sldLayoutId id="2147483699" r:id="rId5"/>
    <p:sldLayoutId id="2147483695" r:id="rId6"/>
    <p:sldLayoutId id="2147483704" r:id="rId7"/>
    <p:sldLayoutId id="2147483705" r:id="rId8"/>
    <p:sldLayoutId id="2147483706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riefing Title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ADT 101: Introduction to the Airframe Digital Twin Concept</a:t>
            </a:r>
            <a:endParaRPr lang="en-US" dirty="0"/>
          </a:p>
        </p:txBody>
      </p:sp>
      <p:sp>
        <p:nvSpPr>
          <p:cNvPr id="22" name="Date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13 Feb 2013</a:t>
            </a:r>
            <a:endParaRPr lang="en-US" dirty="0"/>
          </a:p>
        </p:txBody>
      </p:sp>
      <p:sp>
        <p:nvSpPr>
          <p:cNvPr id="23" name="Name, Rank, Office Symbol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 smtClean="0"/>
              <a:t>Eric Tuegel</a:t>
            </a:r>
          </a:p>
          <a:p>
            <a:r>
              <a:rPr lang="en-US" dirty="0" smtClean="0"/>
              <a:t>AFRL/RQVS</a:t>
            </a:r>
          </a:p>
          <a:p>
            <a:r>
              <a:rPr lang="en-US" dirty="0" smtClean="0"/>
              <a:t>Air Force Research Laboratory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905208" y="1219201"/>
            <a:ext cx="6257592" cy="5181600"/>
            <a:chOff x="905208" y="318104"/>
            <a:chExt cx="7315200" cy="6057353"/>
          </a:xfrm>
        </p:grpSpPr>
        <p:sp>
          <p:nvSpPr>
            <p:cNvPr id="47" name="TextBox 46"/>
            <p:cNvSpPr txBox="1"/>
            <p:nvPr/>
          </p:nvSpPr>
          <p:spPr>
            <a:xfrm>
              <a:off x="905208" y="318104"/>
              <a:ext cx="7315200" cy="605735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 anchor="b" anchorCtr="1">
              <a:noAutofit/>
            </a:bodyPr>
            <a:lstStyle/>
            <a:p>
              <a:pPr algn="ctr"/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Integrated Architecture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438227" y="541067"/>
              <a:ext cx="6250219" cy="5233918"/>
              <a:chOff x="1570579" y="1238923"/>
              <a:chExt cx="6250219" cy="5233918"/>
            </a:xfrm>
          </p:grpSpPr>
          <p:grpSp>
            <p:nvGrpSpPr>
              <p:cNvPr id="21" name="Group 27"/>
              <p:cNvGrpSpPr/>
              <p:nvPr/>
            </p:nvGrpSpPr>
            <p:grpSpPr>
              <a:xfrm>
                <a:off x="1570579" y="1238923"/>
                <a:ext cx="6250219" cy="5233918"/>
                <a:chOff x="1893319" y="1238923"/>
                <a:chExt cx="6250219" cy="5233918"/>
              </a:xfrm>
            </p:grpSpPr>
            <p:grpSp>
              <p:nvGrpSpPr>
                <p:cNvPr id="34" name="Group 26"/>
                <p:cNvGrpSpPr/>
                <p:nvPr/>
              </p:nvGrpSpPr>
              <p:grpSpPr>
                <a:xfrm>
                  <a:off x="1920152" y="1764255"/>
                  <a:ext cx="6223386" cy="4708586"/>
                  <a:chOff x="2090657" y="2079151"/>
                  <a:chExt cx="5753465" cy="4759461"/>
                </a:xfrm>
                <a:solidFill>
                  <a:schemeClr val="accent3">
                    <a:lumMod val="20000"/>
                    <a:lumOff val="80000"/>
                  </a:schemeClr>
                </a:solidFill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2352262" y="2079151"/>
                    <a:ext cx="5491860" cy="4633294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2287714" y="2111425"/>
                    <a:ext cx="5491860" cy="4633294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2223166" y="2143699"/>
                    <a:ext cx="5491860" cy="4633294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2158618" y="2175973"/>
                    <a:ext cx="5491860" cy="4633294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44" name="Group 17"/>
                  <p:cNvGrpSpPr/>
                  <p:nvPr/>
                </p:nvGrpSpPr>
                <p:grpSpPr>
                  <a:xfrm>
                    <a:off x="2090657" y="2205318"/>
                    <a:ext cx="5491860" cy="4633294"/>
                    <a:chOff x="2650079" y="2474259"/>
                    <a:chExt cx="3991087" cy="3367143"/>
                  </a:xfrm>
                  <a:grpFill/>
                </p:grpSpPr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2650079" y="2474259"/>
                      <a:ext cx="3991087" cy="3367143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  <a:ln>
                      <a:solidFill>
                        <a:schemeClr val="tx1"/>
                      </a:solidFill>
                    </a:ln>
                    <a:effectLst>
                      <a:outerShdw blurRad="50800" dist="38100" dir="18900000" algn="b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TextBox 15"/>
                    <p:cNvSpPr txBox="1"/>
                    <p:nvPr/>
                  </p:nvSpPr>
                  <p:spPr>
                    <a:xfrm>
                      <a:off x="2657139" y="5486404"/>
                      <a:ext cx="3948056" cy="271304"/>
                    </a:xfrm>
                    <a:prstGeom prst="rect">
                      <a:avLst/>
                    </a:prstGeom>
                    <a:solidFill>
                      <a:schemeClr val="tx2">
                        <a:lumMod val="20000"/>
                        <a:lumOff val="80000"/>
                      </a:schemeClr>
                    </a:solidFill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Probabilistic Support for Decisions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1893319" y="1527558"/>
                  <a:ext cx="989704" cy="395774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latin typeface="Arial" pitchFamily="34" charset="0"/>
                      <a:cs typeface="Arial" pitchFamily="34" charset="0"/>
                    </a:rPr>
                    <a:t>Design</a:t>
                  </a:r>
                  <a:endParaRPr lang="en-US" sz="1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2917115" y="1486358"/>
                  <a:ext cx="989704" cy="36576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latin typeface="Arial" pitchFamily="34" charset="0"/>
                      <a:cs typeface="Arial" pitchFamily="34" charset="0"/>
                    </a:rPr>
                    <a:t>T&amp;E</a:t>
                  </a:r>
                  <a:endParaRPr lang="en-US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3939085" y="1292717"/>
                  <a:ext cx="1439732" cy="53969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latin typeface="Arial" pitchFamily="34" charset="0"/>
                      <a:cs typeface="Arial" pitchFamily="34" charset="0"/>
                    </a:rPr>
                    <a:t>Manufacturing </a:t>
                  </a:r>
                </a:p>
                <a:p>
                  <a:pPr algn="ctr"/>
                  <a:r>
                    <a:rPr lang="en-US" sz="1200" dirty="0" smtClean="0">
                      <a:latin typeface="Arial" pitchFamily="34" charset="0"/>
                      <a:cs typeface="Arial" pitchFamily="34" charset="0"/>
                    </a:rPr>
                    <a:t>&amp; Assembly</a:t>
                  </a:r>
                  <a:endParaRPr lang="en-US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412878" y="1421810"/>
                  <a:ext cx="1385947" cy="395774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latin typeface="Arial" pitchFamily="34" charset="0"/>
                      <a:cs typeface="Arial" pitchFamily="34" charset="0"/>
                    </a:rPr>
                    <a:t>Operations</a:t>
                  </a:r>
                  <a:endParaRPr lang="en-US" sz="1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6832884" y="1238923"/>
                  <a:ext cx="1310642" cy="53969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latin typeface="Arial" pitchFamily="34" charset="0"/>
                      <a:cs typeface="Arial" pitchFamily="34" charset="0"/>
                    </a:rPr>
                    <a:t>Sustainment </a:t>
                  </a:r>
                </a:p>
                <a:p>
                  <a:pPr algn="ctr"/>
                  <a:r>
                    <a:rPr lang="en-US" sz="1200" dirty="0" smtClean="0">
                      <a:latin typeface="Arial" pitchFamily="34" charset="0"/>
                      <a:cs typeface="Arial" pitchFamily="34" charset="0"/>
                    </a:rPr>
                    <a:t>&amp; MRO</a:t>
                  </a:r>
                  <a:endParaRPr lang="en-US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2420458" y="2603351"/>
                <a:ext cx="4285777" cy="3072105"/>
                <a:chOff x="2420458" y="2603351"/>
                <a:chExt cx="4285777" cy="3072105"/>
              </a:xfrm>
            </p:grpSpPr>
            <p:grpSp>
              <p:nvGrpSpPr>
                <p:cNvPr id="23" name="Group 12"/>
                <p:cNvGrpSpPr/>
                <p:nvPr/>
              </p:nvGrpSpPr>
              <p:grpSpPr>
                <a:xfrm>
                  <a:off x="2420458" y="2603351"/>
                  <a:ext cx="4285777" cy="3072105"/>
                  <a:chOff x="2796988" y="2603351"/>
                  <a:chExt cx="3646843" cy="2614108"/>
                </a:xfrm>
                <a:solidFill>
                  <a:schemeClr val="accent3">
                    <a:lumMod val="40000"/>
                    <a:lumOff val="60000"/>
                  </a:schemeClr>
                </a:solidFill>
              </p:grpSpPr>
              <p:sp>
                <p:nvSpPr>
                  <p:cNvPr id="32" name="Rectangle 9"/>
                  <p:cNvSpPr/>
                  <p:nvPr/>
                </p:nvSpPr>
                <p:spPr>
                  <a:xfrm>
                    <a:off x="2796988" y="2603351"/>
                    <a:ext cx="3646843" cy="2614108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TextBox 10"/>
                  <p:cNvSpPr txBox="1"/>
                  <p:nvPr/>
                </p:nvSpPr>
                <p:spPr>
                  <a:xfrm>
                    <a:off x="2811369" y="4612447"/>
                    <a:ext cx="3608034" cy="581695"/>
                  </a:xfrm>
                  <a:prstGeom prst="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Computing / Computational Techniques</a:t>
                    </a:r>
                    <a:endParaRPr lang="en-US" sz="16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4" name="Group 30"/>
                <p:cNvGrpSpPr/>
                <p:nvPr/>
              </p:nvGrpSpPr>
              <p:grpSpPr>
                <a:xfrm>
                  <a:off x="2779049" y="2819399"/>
                  <a:ext cx="3582017" cy="2149210"/>
                  <a:chOff x="2779049" y="2819399"/>
                  <a:chExt cx="3582017" cy="2149210"/>
                </a:xfrm>
              </p:grpSpPr>
              <p:grpSp>
                <p:nvGrpSpPr>
                  <p:cNvPr id="25" name="Group 29"/>
                  <p:cNvGrpSpPr/>
                  <p:nvPr/>
                </p:nvGrpSpPr>
                <p:grpSpPr>
                  <a:xfrm>
                    <a:off x="2779049" y="2819399"/>
                    <a:ext cx="3582017" cy="2149210"/>
                    <a:chOff x="2800565" y="2819399"/>
                    <a:chExt cx="3582017" cy="2149210"/>
                  </a:xfrm>
                </p:grpSpPr>
                <p:sp>
                  <p:nvSpPr>
                    <p:cNvPr id="30" name="Rectangle 6"/>
                    <p:cNvSpPr/>
                    <p:nvPr/>
                  </p:nvSpPr>
                  <p:spPr>
                    <a:xfrm>
                      <a:off x="2800565" y="2819399"/>
                      <a:ext cx="3582017" cy="2149210"/>
                    </a:xfrm>
                    <a:prstGeom prst="rect">
                      <a:avLst/>
                    </a:prstGeom>
                    <a:solidFill>
                      <a:schemeClr val="tx2">
                        <a:lumMod val="60000"/>
                        <a:lumOff val="40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" name="TextBox 7"/>
                    <p:cNvSpPr txBox="1"/>
                    <p:nvPr/>
                  </p:nvSpPr>
                  <p:spPr>
                    <a:xfrm>
                      <a:off x="3308482" y="4546142"/>
                      <a:ext cx="2507412" cy="38086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Data Management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26" name="Group 28"/>
                  <p:cNvGrpSpPr/>
                  <p:nvPr/>
                </p:nvGrpSpPr>
                <p:grpSpPr>
                  <a:xfrm>
                    <a:off x="3029166" y="3059668"/>
                    <a:ext cx="3044714" cy="1131332"/>
                    <a:chOff x="3029166" y="3059668"/>
                    <a:chExt cx="3044714" cy="1131332"/>
                  </a:xfrm>
                  <a:solidFill>
                    <a:srgbClr val="002060"/>
                  </a:solidFill>
                </p:grpSpPr>
                <p:sp>
                  <p:nvSpPr>
                    <p:cNvPr id="27" name="TextBox 3"/>
                    <p:cNvSpPr txBox="1"/>
                    <p:nvPr/>
                  </p:nvSpPr>
                  <p:spPr>
                    <a:xfrm>
                      <a:off x="3029166" y="3821668"/>
                      <a:ext cx="3044714" cy="369332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Structural/Life Analysis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TextBox 4"/>
                    <p:cNvSpPr txBox="1"/>
                    <p:nvPr/>
                  </p:nvSpPr>
                  <p:spPr>
                    <a:xfrm>
                      <a:off x="3029166" y="3440668"/>
                      <a:ext cx="3044714" cy="369332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State Awareness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TextBox 5"/>
                    <p:cNvSpPr txBox="1"/>
                    <p:nvPr/>
                  </p:nvSpPr>
                  <p:spPr>
                    <a:xfrm>
                      <a:off x="3029166" y="3059668"/>
                      <a:ext cx="3044714" cy="369332"/>
                    </a:xfrm>
                    <a:prstGeom prst="rect">
                      <a:avLst/>
                    </a:prstGeom>
                    <a:grpFill/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18900000" algn="b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Usage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>
                          <a:outerShdw blurRad="50800" dist="38100" dir="18900000" algn="b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R&amp;D Taxonomy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</a:t>
            </a:r>
            <a:r>
              <a:rPr lang="en-US" dirty="0"/>
              <a:t>macro-conditions applied to and experienced by the aircraft as a </a:t>
            </a:r>
            <a:r>
              <a:rPr lang="en-US" dirty="0" smtClean="0"/>
              <a:t>whole</a:t>
            </a:r>
          </a:p>
          <a:p>
            <a:pPr lvl="1"/>
            <a:r>
              <a:rPr lang="en-US" dirty="0" smtClean="0"/>
              <a:t>Aerodynamic loads</a:t>
            </a:r>
          </a:p>
          <a:p>
            <a:pPr lvl="1"/>
            <a:r>
              <a:rPr lang="en-US" dirty="0" smtClean="0"/>
              <a:t>Environmental conditions (humidity, salt spray, etc.)</a:t>
            </a:r>
          </a:p>
          <a:p>
            <a:pPr lvl="1"/>
            <a:r>
              <a:rPr lang="en-US" dirty="0" smtClean="0"/>
              <a:t>Heat flux (frictional heating, exhaust impingement)</a:t>
            </a:r>
          </a:p>
          <a:p>
            <a:r>
              <a:rPr lang="en-US" dirty="0" smtClean="0"/>
              <a:t>Applied to ADT as boundary conditions or forcing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6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Knowledge of the condition of the airframe from direct observation</a:t>
            </a:r>
          </a:p>
          <a:p>
            <a:pPr lvl="1"/>
            <a:r>
              <a:rPr lang="en-US" dirty="0" smtClean="0"/>
              <a:t>Micro and macro conditions</a:t>
            </a:r>
          </a:p>
          <a:p>
            <a:r>
              <a:rPr lang="en-US" dirty="0" smtClean="0"/>
              <a:t>Initial state from material &amp; process specs, fabrication info w/ process models, design constraints, and NDI</a:t>
            </a:r>
          </a:p>
          <a:p>
            <a:pPr lvl="1"/>
            <a:r>
              <a:rPr lang="en-US" dirty="0" smtClean="0"/>
              <a:t>Initial conditions for the ADT</a:t>
            </a:r>
          </a:p>
          <a:p>
            <a:r>
              <a:rPr lang="en-US" dirty="0" smtClean="0"/>
              <a:t>Operational state from NDI and documented evidence of repair or replacement</a:t>
            </a:r>
          </a:p>
          <a:p>
            <a:pPr lvl="1"/>
            <a:r>
              <a:rPr lang="en-US" dirty="0" smtClean="0"/>
              <a:t>Continuous validation of the ADT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0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&amp; Life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collection of multi-scale</a:t>
            </a:r>
            <a:r>
              <a:rPr lang="en-US" dirty="0"/>
              <a:t>, multi-discipline, multi-fidelity models of the </a:t>
            </a:r>
            <a:r>
              <a:rPr lang="en-US" dirty="0" smtClean="0"/>
              <a:t>airframe</a:t>
            </a:r>
          </a:p>
          <a:p>
            <a:pPr lvl="1"/>
            <a:r>
              <a:rPr lang="en-US" dirty="0" smtClean="0"/>
              <a:t>Quantify uncertainty probabilistically</a:t>
            </a:r>
          </a:p>
          <a:p>
            <a:r>
              <a:rPr lang="en-US" dirty="0" smtClean="0"/>
              <a:t>Outputs: structural </a:t>
            </a:r>
            <a:r>
              <a:rPr lang="en-US" dirty="0"/>
              <a:t>displacements, strains, and stresses; evolution of the structural, material, and damage states; and estimates </a:t>
            </a:r>
            <a:r>
              <a:rPr lang="en-US" dirty="0" smtClean="0"/>
              <a:t>future airframe condition given </a:t>
            </a:r>
            <a:r>
              <a:rPr lang="en-US" dirty="0"/>
              <a:t>the proposed usage</a:t>
            </a:r>
          </a:p>
        </p:txBody>
      </p:sp>
    </p:spTree>
    <p:extLst>
      <p:ext uri="{BB962C8B-B14F-4D97-AF65-F5344CB8AC3E}">
        <p14:creationId xmlns:p14="http://schemas.microsoft.com/office/powerpoint/2010/main" val="135513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Architecture and procedures for:</a:t>
            </a:r>
          </a:p>
          <a:p>
            <a:pPr lvl="1"/>
            <a:r>
              <a:rPr lang="en-US" dirty="0" smtClean="0"/>
              <a:t>Assuring and maintaining integrity of information</a:t>
            </a:r>
          </a:p>
          <a:p>
            <a:pPr lvl="1"/>
            <a:r>
              <a:rPr lang="en-US" dirty="0" smtClean="0"/>
              <a:t>Storing information</a:t>
            </a:r>
          </a:p>
          <a:p>
            <a:pPr lvl="1"/>
            <a:r>
              <a:rPr lang="en-US" dirty="0" smtClean="0"/>
              <a:t>Accessing desired information later</a:t>
            </a:r>
          </a:p>
          <a:p>
            <a:pPr lvl="1"/>
            <a:r>
              <a:rPr lang="en-US" dirty="0" smtClean="0"/>
              <a:t>Manipulating desired information (visualization, etc.)</a:t>
            </a:r>
          </a:p>
          <a:p>
            <a:r>
              <a:rPr lang="en-US" dirty="0" smtClean="0"/>
              <a:t>Types of information:</a:t>
            </a:r>
          </a:p>
          <a:p>
            <a:pPr lvl="1"/>
            <a:r>
              <a:rPr lang="en-US" dirty="0" smtClean="0"/>
              <a:t>Usage (flight records)</a:t>
            </a:r>
          </a:p>
          <a:p>
            <a:pPr lvl="1"/>
            <a:r>
              <a:rPr lang="en-US" dirty="0" smtClean="0"/>
              <a:t>State of airframe (inspection records)</a:t>
            </a:r>
          </a:p>
          <a:p>
            <a:pPr lvl="1"/>
            <a:r>
              <a:rPr lang="en-US" dirty="0" smtClean="0"/>
              <a:t>Analysis models and results</a:t>
            </a:r>
          </a:p>
          <a:p>
            <a:pPr lvl="1"/>
            <a:r>
              <a:rPr lang="en-US" dirty="0" smtClean="0"/>
              <a:t>Maintenance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and software architectures required to efficiently execute the Structural &amp; Life Analysis models, and access information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Decision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Approaches for quantifying and managing uncertainty in the ADT</a:t>
            </a:r>
          </a:p>
          <a:p>
            <a:r>
              <a:rPr lang="en-US" dirty="0" smtClean="0"/>
              <a:t>Verification &amp; Validation of ADT</a:t>
            </a:r>
          </a:p>
          <a:p>
            <a:pPr lvl="1"/>
            <a:r>
              <a:rPr lang="en-US" dirty="0" smtClean="0"/>
              <a:t>Or possibly calibrating</a:t>
            </a:r>
          </a:p>
          <a:p>
            <a:r>
              <a:rPr lang="en-US" dirty="0" smtClean="0"/>
              <a:t>Tools for making decisions from uncertain information (quantified uncertainty)</a:t>
            </a:r>
          </a:p>
          <a:p>
            <a:r>
              <a:rPr lang="en-US" dirty="0" smtClean="0"/>
              <a:t>Affects:</a:t>
            </a:r>
          </a:p>
          <a:p>
            <a:pPr lvl="1"/>
            <a:r>
              <a:rPr lang="en-US" dirty="0" smtClean="0"/>
              <a:t>Model development and execution</a:t>
            </a:r>
          </a:p>
          <a:p>
            <a:pPr lvl="1"/>
            <a:r>
              <a:rPr lang="en-US" dirty="0" smtClean="0"/>
              <a:t>Data collection, archiving, and retrieval</a:t>
            </a:r>
          </a:p>
        </p:txBody>
      </p:sp>
    </p:spTree>
    <p:extLst>
      <p:ext uri="{BB962C8B-B14F-4D97-AF65-F5344CB8AC3E}">
        <p14:creationId xmlns:p14="http://schemas.microsoft.com/office/powerpoint/2010/main" val="38666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and management of the information flow between all components of the ADT, as well as between the ADT and the external world</a:t>
            </a:r>
          </a:p>
          <a:p>
            <a:r>
              <a:rPr lang="en-US" dirty="0"/>
              <a:t>Service-oriented, modular, open architecture </a:t>
            </a:r>
            <a:endParaRPr lang="en-US" dirty="0" smtClean="0"/>
          </a:p>
          <a:p>
            <a:pPr lvl="1"/>
            <a:r>
              <a:rPr lang="en-US" dirty="0" smtClean="0"/>
              <a:t>Securely </a:t>
            </a:r>
            <a:r>
              <a:rPr lang="en-US" dirty="0"/>
              <a:t>delivers the right information to the right person at the right time</a:t>
            </a:r>
          </a:p>
        </p:txBody>
      </p:sp>
    </p:spTree>
    <p:extLst>
      <p:ext uri="{BB962C8B-B14F-4D97-AF65-F5344CB8AC3E}">
        <p14:creationId xmlns:p14="http://schemas.microsoft.com/office/powerpoint/2010/main" val="41535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the structural configuration</a:t>
            </a:r>
          </a:p>
          <a:p>
            <a:pPr lvl="1"/>
            <a:r>
              <a:rPr lang="en-US" dirty="0" smtClean="0"/>
              <a:t>Requirements:  original and derived</a:t>
            </a:r>
          </a:p>
          <a:p>
            <a:pPr lvl="1"/>
            <a:r>
              <a:rPr lang="en-US" dirty="0" smtClean="0"/>
              <a:t>Design </a:t>
            </a:r>
            <a:r>
              <a:rPr lang="en-US" dirty="0" err="1" smtClean="0"/>
              <a:t>Allowables</a:t>
            </a:r>
            <a:endParaRPr lang="en-US" dirty="0" smtClean="0"/>
          </a:p>
          <a:p>
            <a:pPr lvl="1"/>
            <a:r>
              <a:rPr lang="en-US" dirty="0" smtClean="0"/>
              <a:t>Geometry and Tolerances</a:t>
            </a:r>
          </a:p>
          <a:p>
            <a:pPr lvl="1"/>
            <a:r>
              <a:rPr lang="en-US" dirty="0" smtClean="0"/>
              <a:t>Materials Specifications</a:t>
            </a:r>
          </a:p>
          <a:p>
            <a:pPr lvl="1"/>
            <a:r>
              <a:rPr lang="en-US" dirty="0" smtClean="0"/>
              <a:t>Process Specifications</a:t>
            </a:r>
          </a:p>
          <a:p>
            <a:r>
              <a:rPr lang="en-US" dirty="0" smtClean="0"/>
              <a:t>Developmental testing to support Design </a:t>
            </a:r>
            <a:r>
              <a:rPr lang="en-US" dirty="0" err="1" smtClean="0"/>
              <a:t>Allowables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9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&amp;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actually built and how it is built</a:t>
            </a:r>
          </a:p>
          <a:p>
            <a:pPr lvl="1"/>
            <a:r>
              <a:rPr lang="en-US" dirty="0" smtClean="0"/>
              <a:t>Actual Material Properties (ICME if possible)</a:t>
            </a:r>
          </a:p>
          <a:p>
            <a:pPr lvl="1"/>
            <a:r>
              <a:rPr lang="en-US" dirty="0" smtClean="0"/>
              <a:t>Actual dimensions of parts and assemblies</a:t>
            </a:r>
          </a:p>
          <a:p>
            <a:pPr lvl="1"/>
            <a:r>
              <a:rPr lang="en-US" dirty="0" smtClean="0"/>
              <a:t>Fit up and shimming</a:t>
            </a:r>
          </a:p>
          <a:p>
            <a:pPr lvl="1"/>
            <a:r>
              <a:rPr lang="en-US" dirty="0" smtClean="0"/>
              <a:t>Process controls and records</a:t>
            </a:r>
          </a:p>
          <a:p>
            <a:pPr lvl="1"/>
            <a:r>
              <a:rPr lang="en-US" dirty="0" smtClean="0"/>
              <a:t>Discrepancies and dispositions</a:t>
            </a:r>
          </a:p>
        </p:txBody>
      </p:sp>
    </p:spTree>
    <p:extLst>
      <p:ext uri="{BB962C8B-B14F-4D97-AF65-F5344CB8AC3E}">
        <p14:creationId xmlns:p14="http://schemas.microsoft.com/office/powerpoint/2010/main" val="26675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9913" indent="-303213"/>
            <a:r>
              <a:rPr lang="en-US" dirty="0" smtClean="0"/>
              <a:t>What is an ADT?</a:t>
            </a:r>
          </a:p>
          <a:p>
            <a:pPr marL="569913" indent="-303213"/>
            <a:r>
              <a:rPr lang="en-US" dirty="0" smtClean="0"/>
              <a:t>Why an ADT?</a:t>
            </a:r>
          </a:p>
          <a:p>
            <a:pPr marL="569913" indent="-303213"/>
            <a:r>
              <a:rPr lang="en-US" dirty="0" smtClean="0"/>
              <a:t>Vision of how an ADT might be used</a:t>
            </a:r>
          </a:p>
          <a:p>
            <a:pPr marL="569913" indent="-303213"/>
            <a:r>
              <a:rPr lang="en-US" dirty="0" smtClean="0"/>
              <a:t>R&amp;D Taxonomy for the ADT</a:t>
            </a:r>
          </a:p>
          <a:p>
            <a:pPr marL="850900" lvl="1" indent="-303213"/>
            <a:r>
              <a:rPr lang="en-US" dirty="0" smtClean="0"/>
              <a:t>Definitions of Taxonomy elements</a:t>
            </a:r>
          </a:p>
          <a:p>
            <a:pPr marL="569913" indent="-30321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Certification and Validation of the Design</a:t>
            </a:r>
          </a:p>
          <a:p>
            <a:pPr lvl="1"/>
            <a:r>
              <a:rPr lang="en-US" dirty="0" smtClean="0"/>
              <a:t>Ground Tests</a:t>
            </a:r>
          </a:p>
          <a:p>
            <a:pPr lvl="1"/>
            <a:r>
              <a:rPr lang="en-US" dirty="0" smtClean="0"/>
              <a:t>Flight Tests</a:t>
            </a:r>
          </a:p>
          <a:p>
            <a:pPr lvl="1"/>
            <a:r>
              <a:rPr lang="en-US" dirty="0" smtClean="0"/>
              <a:t>Operational Readiness Tests</a:t>
            </a:r>
          </a:p>
          <a:p>
            <a:r>
              <a:rPr lang="en-US" dirty="0" smtClean="0"/>
              <a:t>Test Conditions and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Aircraft is available and mission capable</a:t>
            </a:r>
          </a:p>
          <a:p>
            <a:pPr lvl="1"/>
            <a:r>
              <a:rPr lang="en-US" dirty="0" smtClean="0"/>
              <a:t>Environment while on the ground</a:t>
            </a:r>
          </a:p>
          <a:p>
            <a:pPr lvl="1"/>
            <a:r>
              <a:rPr lang="en-US" dirty="0" smtClean="0"/>
              <a:t>Ground handling and Payload loading</a:t>
            </a:r>
          </a:p>
          <a:p>
            <a:pPr lvl="1"/>
            <a:r>
              <a:rPr lang="en-US" dirty="0" smtClean="0"/>
              <a:t>Flight loads and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9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Maintenance, Repair &amp; Overhaul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Inspections and maintenance at any location</a:t>
            </a:r>
          </a:p>
          <a:p>
            <a:pPr lvl="1"/>
            <a:r>
              <a:rPr lang="en-US" dirty="0" smtClean="0"/>
              <a:t>Inspections and findings</a:t>
            </a:r>
          </a:p>
          <a:p>
            <a:pPr lvl="2"/>
            <a:r>
              <a:rPr lang="en-US" dirty="0" smtClean="0"/>
              <a:t>Including disassembly for access</a:t>
            </a:r>
          </a:p>
          <a:p>
            <a:pPr lvl="1"/>
            <a:r>
              <a:rPr lang="en-US" dirty="0" smtClean="0"/>
              <a:t>Repairs</a:t>
            </a:r>
          </a:p>
          <a:p>
            <a:pPr lvl="1"/>
            <a:r>
              <a:rPr lang="en-US" dirty="0" smtClean="0"/>
              <a:t>Modifications</a:t>
            </a:r>
          </a:p>
          <a:p>
            <a:pPr lvl="1"/>
            <a:r>
              <a:rPr lang="en-US" dirty="0" smtClean="0"/>
              <a:t>Program Depot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2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a work in progress</a:t>
            </a:r>
          </a:p>
          <a:p>
            <a:r>
              <a:rPr lang="en-US" dirty="0" smtClean="0"/>
              <a:t>The ADT will have many uses – </a:t>
            </a:r>
            <a:r>
              <a:rPr lang="en-US" smtClean="0"/>
              <a:t>good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7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29" y="4764837"/>
            <a:ext cx="1509371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What is an ADT?</a:t>
            </a:r>
          </a:p>
        </p:txBody>
      </p:sp>
      <p:pic>
        <p:nvPicPr>
          <p:cNvPr id="24604" name="Picture 28" descr="AIR_F-35_JSF_l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" t="11032" b="14099"/>
          <a:stretch>
            <a:fillRect/>
          </a:stretch>
        </p:blipFill>
        <p:spPr bwMode="auto">
          <a:xfrm>
            <a:off x="3094475" y="1380084"/>
            <a:ext cx="2990850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 descr="JSF_FLDS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83038" y="4419600"/>
            <a:ext cx="1770062" cy="1331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5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23"/>
          <a:stretch>
            <a:fillRect/>
          </a:stretch>
        </p:blipFill>
        <p:spPr>
          <a:xfrm>
            <a:off x="6713537" y="3761007"/>
            <a:ext cx="1481138" cy="1260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2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913188" y="5733830"/>
            <a:ext cx="19748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/>
              <a:t>Physics-based </a:t>
            </a:r>
            <a:r>
              <a:rPr lang="en-US" sz="1400" dirty="0" smtClean="0"/>
              <a:t>Multi-scale, Multi-Discipline Models</a:t>
            </a:r>
            <a:endParaRPr lang="en-US" sz="1400" b="0" dirty="0"/>
          </a:p>
        </p:txBody>
      </p:sp>
      <p:pic>
        <p:nvPicPr>
          <p:cNvPr id="24588" name="Picture 12" descr="img2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65"/>
          <a:stretch>
            <a:fillRect/>
          </a:stretch>
        </p:blipFill>
        <p:spPr>
          <a:xfrm>
            <a:off x="1752162" y="3421063"/>
            <a:ext cx="1372038" cy="1150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02897" y="3396438"/>
            <a:ext cx="150210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Applied Loads &amp; Environments</a:t>
            </a:r>
          </a:p>
          <a:p>
            <a:pPr algn="ctr"/>
            <a:r>
              <a:rPr lang="en-US" sz="1400" dirty="0" smtClean="0"/>
              <a:t>(Probabilistic)</a:t>
            </a:r>
            <a:endParaRPr lang="en-US" sz="1400" dirty="0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553200" y="4948457"/>
            <a:ext cx="204946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Range </a:t>
            </a:r>
            <a:r>
              <a:rPr lang="en-US" sz="1400" dirty="0"/>
              <a:t>of Structural </a:t>
            </a:r>
            <a:r>
              <a:rPr lang="en-US" sz="1400" dirty="0" smtClean="0"/>
              <a:t>Response &amp; Reliability</a:t>
            </a:r>
          </a:p>
          <a:p>
            <a:pPr algn="ctr"/>
            <a:r>
              <a:rPr lang="en-US" sz="1400" dirty="0" smtClean="0"/>
              <a:t>(Probabilistic)</a:t>
            </a:r>
            <a:endParaRPr lang="en-US" sz="1400" dirty="0"/>
          </a:p>
        </p:txBody>
      </p:sp>
      <p:sp>
        <p:nvSpPr>
          <p:cNvPr id="24594" name="AutoShape 18"/>
          <p:cNvSpPr>
            <a:spLocks noChangeArrowheads="1"/>
          </p:cNvSpPr>
          <p:nvPr/>
        </p:nvSpPr>
        <p:spPr bwMode="auto">
          <a:xfrm rot="1511390" flipH="1">
            <a:off x="3288431" y="3990077"/>
            <a:ext cx="641348" cy="685800"/>
          </a:xfrm>
          <a:prstGeom prst="leftArrow">
            <a:avLst>
              <a:gd name="adj1" fmla="val 50000"/>
              <a:gd name="adj2" fmla="val 34507"/>
            </a:avLst>
          </a:prstGeom>
          <a:solidFill>
            <a:srgbClr val="000099"/>
          </a:solidFill>
          <a:ln w="19050" algn="ctr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 rot="20646342" flipH="1">
            <a:off x="5904808" y="4998149"/>
            <a:ext cx="729104" cy="685800"/>
          </a:xfrm>
          <a:prstGeom prst="leftArrow">
            <a:avLst>
              <a:gd name="adj1" fmla="val 50000"/>
              <a:gd name="adj2" fmla="val 33210"/>
            </a:avLst>
          </a:prstGeom>
          <a:solidFill>
            <a:srgbClr val="000099"/>
          </a:solidFill>
          <a:ln w="19050" algn="ctr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457200" y="3276600"/>
            <a:ext cx="8229600" cy="3200400"/>
          </a:xfrm>
          <a:prstGeom prst="rect">
            <a:avLst/>
          </a:prstGeom>
          <a:noFill/>
          <a:ln w="19050" algn="ctr">
            <a:solidFill>
              <a:schemeClr val="accent2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304800" y="6459356"/>
            <a:ext cx="22257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Airframe Digital Twin</a:t>
            </a:r>
            <a:endParaRPr lang="en-US" sz="16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ent Arrow 2"/>
          <p:cNvSpPr/>
          <p:nvPr/>
        </p:nvSpPr>
        <p:spPr>
          <a:xfrm rot="16200000" flipH="1">
            <a:off x="1874550" y="2164050"/>
            <a:ext cx="1127700" cy="1066800"/>
          </a:xfrm>
          <a:prstGeom prst="bent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flipH="1">
            <a:off x="6172200" y="1344899"/>
            <a:ext cx="2430462" cy="1855501"/>
          </a:xfrm>
          <a:prstGeom prst="bentArrow">
            <a:avLst>
              <a:gd name="adj1" fmla="val 19591"/>
              <a:gd name="adj2" fmla="val 16285"/>
              <a:gd name="adj3" fmla="val 25000"/>
              <a:gd name="adj4" fmla="val 43750"/>
            </a:avLst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83897" y="5687121"/>
            <a:ext cx="150210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33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Geometry &amp; Material Data</a:t>
            </a:r>
          </a:p>
          <a:p>
            <a:pPr algn="ctr"/>
            <a:r>
              <a:rPr lang="en-US" sz="1400" dirty="0" smtClean="0"/>
              <a:t>(Probabilistic)</a:t>
            </a:r>
            <a:endParaRPr lang="en-US" sz="1400" dirty="0"/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 rot="20593601" flipH="1">
            <a:off x="3258293" y="5107153"/>
            <a:ext cx="641348" cy="685800"/>
          </a:xfrm>
          <a:prstGeom prst="leftArrow">
            <a:avLst>
              <a:gd name="adj1" fmla="val 50000"/>
              <a:gd name="adj2" fmla="val 34507"/>
            </a:avLst>
          </a:prstGeom>
          <a:solidFill>
            <a:srgbClr val="000099"/>
          </a:solidFill>
          <a:ln w="19050" algn="ctr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515" y="5376148"/>
            <a:ext cx="822960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 rot="20598932">
            <a:off x="7105675" y="1318167"/>
            <a:ext cx="1851637" cy="685795"/>
            <a:chOff x="6705600" y="1752605"/>
            <a:chExt cx="1851637" cy="685795"/>
          </a:xfrm>
        </p:grpSpPr>
        <p:sp>
          <p:nvSpPr>
            <p:cNvPr id="5" name="Oval 4"/>
            <p:cNvSpPr/>
            <p:nvPr/>
          </p:nvSpPr>
          <p:spPr>
            <a:xfrm>
              <a:off x="6705600" y="1792069"/>
              <a:ext cx="1836162" cy="64633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789337" y="1752605"/>
              <a:ext cx="1767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Plan Maintenance</a:t>
              </a:r>
              <a:endPara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Bent Arrow 22"/>
          <p:cNvSpPr/>
          <p:nvPr/>
        </p:nvSpPr>
        <p:spPr>
          <a:xfrm rot="5400000">
            <a:off x="6294784" y="2324101"/>
            <a:ext cx="838198" cy="1066800"/>
          </a:xfrm>
          <a:prstGeom prst="ben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 rot="1062626">
            <a:off x="1132138" y="2157303"/>
            <a:ext cx="1767900" cy="441763"/>
            <a:chOff x="6766499" y="1950210"/>
            <a:chExt cx="1767900" cy="441763"/>
          </a:xfrm>
        </p:grpSpPr>
        <p:sp>
          <p:nvSpPr>
            <p:cNvPr id="26" name="Oval 25"/>
            <p:cNvSpPr/>
            <p:nvPr/>
          </p:nvSpPr>
          <p:spPr>
            <a:xfrm>
              <a:off x="6970551" y="1950210"/>
              <a:ext cx="1435351" cy="441763"/>
            </a:xfrm>
            <a:prstGeom prst="ellipse">
              <a:avLst/>
            </a:prstGeom>
            <a:solidFill>
              <a:srgbClr val="CC00FF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66499" y="1967299"/>
              <a:ext cx="1767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Usage</a:t>
              </a:r>
              <a:endPara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39223" y="2387768"/>
            <a:ext cx="1767900" cy="406063"/>
            <a:chOff x="6766500" y="1828786"/>
            <a:chExt cx="1767900" cy="406063"/>
          </a:xfrm>
        </p:grpSpPr>
        <p:sp>
          <p:nvSpPr>
            <p:cNvPr id="29" name="Oval 28"/>
            <p:cNvSpPr/>
            <p:nvPr/>
          </p:nvSpPr>
          <p:spPr>
            <a:xfrm>
              <a:off x="6976269" y="1828786"/>
              <a:ext cx="1308571" cy="406063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66500" y="1828800"/>
              <a:ext cx="1767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State</a:t>
              </a:r>
              <a:endPara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527305" y="3705114"/>
            <a:ext cx="1299984" cy="446776"/>
            <a:chOff x="5527305" y="3705114"/>
            <a:chExt cx="1299984" cy="446776"/>
          </a:xfrm>
        </p:grpSpPr>
        <p:sp>
          <p:nvSpPr>
            <p:cNvPr id="2" name="Curved Down Arrow 1"/>
            <p:cNvSpPr/>
            <p:nvPr/>
          </p:nvSpPr>
          <p:spPr>
            <a:xfrm rot="20432672" flipH="1">
              <a:off x="5527305" y="3705114"/>
              <a:ext cx="1244607" cy="446776"/>
            </a:xfrm>
            <a:prstGeom prst="curved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20321433">
              <a:off x="5762522" y="3765770"/>
              <a:ext cx="1064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Update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21586" y="3522144"/>
            <a:ext cx="1396218" cy="486141"/>
            <a:chOff x="3221586" y="3522144"/>
            <a:chExt cx="1396218" cy="486141"/>
          </a:xfrm>
        </p:grpSpPr>
        <p:sp>
          <p:nvSpPr>
            <p:cNvPr id="31" name="Curved Down Arrow 30"/>
            <p:cNvSpPr/>
            <p:nvPr/>
          </p:nvSpPr>
          <p:spPr>
            <a:xfrm rot="1460256" flipH="1">
              <a:off x="3221586" y="3522144"/>
              <a:ext cx="1396218" cy="446776"/>
            </a:xfrm>
            <a:prstGeom prst="curved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519259">
              <a:off x="3456832" y="3638953"/>
              <a:ext cx="1064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Update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V="1">
            <a:off x="2971800" y="5889090"/>
            <a:ext cx="1219200" cy="511708"/>
            <a:chOff x="3221586" y="3522144"/>
            <a:chExt cx="1396218" cy="511708"/>
          </a:xfrm>
        </p:grpSpPr>
        <p:sp>
          <p:nvSpPr>
            <p:cNvPr id="37" name="Curved Down Arrow 36"/>
            <p:cNvSpPr/>
            <p:nvPr/>
          </p:nvSpPr>
          <p:spPr>
            <a:xfrm rot="1460256" flipH="1">
              <a:off x="3221586" y="3522144"/>
              <a:ext cx="1396218" cy="446776"/>
            </a:xfrm>
            <a:prstGeom prst="curved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2249539">
              <a:off x="3348772" y="3664520"/>
              <a:ext cx="10647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Update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8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Definition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Integrated system of data, models, and analysis tools to represent an airframe over its entire life cycle …</a:t>
            </a:r>
          </a:p>
          <a:p>
            <a:r>
              <a:rPr lang="en-US" dirty="0" smtClean="0"/>
              <a:t>To provide actionable information for making decisions</a:t>
            </a:r>
          </a:p>
          <a:p>
            <a:r>
              <a:rPr lang="en-US" dirty="0" smtClean="0"/>
              <a:t>Now (diagnosis) and for the future (prognosis)</a:t>
            </a:r>
          </a:p>
          <a:p>
            <a:r>
              <a:rPr lang="en-US" dirty="0" smtClean="0"/>
              <a:t>On a fleet-wide and individual tail number basis</a:t>
            </a:r>
          </a:p>
          <a:p>
            <a:r>
              <a:rPr lang="en-US" dirty="0" smtClean="0"/>
              <a:t>Considering all sources of uncertainty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5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4"/>
          <p:cNvSpPr>
            <a:spLocks noChangeArrowheads="1"/>
          </p:cNvSpPr>
          <p:nvPr/>
        </p:nvSpPr>
        <p:spPr bwMode="auto">
          <a:xfrm>
            <a:off x="1509713" y="5829300"/>
            <a:ext cx="3776662" cy="1730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Functional ADT Flowchart</a:t>
            </a:r>
            <a:endParaRPr dirty="0"/>
          </a:p>
        </p:txBody>
      </p:sp>
      <p:grpSp>
        <p:nvGrpSpPr>
          <p:cNvPr id="27" name="Group 26"/>
          <p:cNvGrpSpPr/>
          <p:nvPr/>
        </p:nvGrpSpPr>
        <p:grpSpPr>
          <a:xfrm>
            <a:off x="1142866" y="2924733"/>
            <a:ext cx="1905134" cy="1373454"/>
            <a:chOff x="1142866" y="2924733"/>
            <a:chExt cx="1905134" cy="1373454"/>
          </a:xfrm>
        </p:grpSpPr>
        <p:grpSp>
          <p:nvGrpSpPr>
            <p:cNvPr id="7" name="Group 46"/>
            <p:cNvGrpSpPr/>
            <p:nvPr/>
          </p:nvGrpSpPr>
          <p:grpSpPr>
            <a:xfrm>
              <a:off x="1142866" y="2924733"/>
              <a:ext cx="1172436" cy="1373454"/>
              <a:chOff x="481607" y="2400858"/>
              <a:chExt cx="1172436" cy="1373454"/>
            </a:xfrm>
            <a:noFill/>
          </p:grpSpPr>
          <p:sp>
            <p:nvSpPr>
              <p:cNvPr id="19" name="TextBox 18"/>
              <p:cNvSpPr txBox="1"/>
              <p:nvPr/>
            </p:nvSpPr>
            <p:spPr>
              <a:xfrm>
                <a:off x="510461" y="2400858"/>
                <a:ext cx="1143582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Prognostics History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99001" y="2597066"/>
                <a:ext cx="855042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Health History</a:t>
                </a:r>
              </a:p>
            </p:txBody>
          </p:sp>
          <p:sp>
            <p:nvSpPr>
              <p:cNvPr id="21" name="TextBox 5"/>
              <p:cNvSpPr txBox="1"/>
              <p:nvPr/>
            </p:nvSpPr>
            <p:spPr>
              <a:xfrm>
                <a:off x="762442" y="2793273"/>
                <a:ext cx="877885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Failure History</a:t>
                </a:r>
              </a:p>
            </p:txBody>
          </p:sp>
          <p:sp>
            <p:nvSpPr>
              <p:cNvPr id="22" name="TextBox 6"/>
              <p:cNvSpPr txBox="1"/>
              <p:nvPr/>
            </p:nvSpPr>
            <p:spPr>
              <a:xfrm>
                <a:off x="715555" y="2989481"/>
                <a:ext cx="924773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Mission History</a:t>
                </a:r>
              </a:p>
            </p:txBody>
          </p:sp>
          <p:sp>
            <p:nvSpPr>
              <p:cNvPr id="23" name="TextBox 7"/>
              <p:cNvSpPr txBox="1"/>
              <p:nvPr/>
            </p:nvSpPr>
            <p:spPr>
              <a:xfrm>
                <a:off x="481607" y="3185689"/>
                <a:ext cx="1172436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Maintenance History</a:t>
                </a:r>
              </a:p>
            </p:txBody>
          </p:sp>
          <p:sp>
            <p:nvSpPr>
              <p:cNvPr id="24" name="TextBox 8"/>
              <p:cNvSpPr txBox="1"/>
              <p:nvPr/>
            </p:nvSpPr>
            <p:spPr>
              <a:xfrm>
                <a:off x="586913" y="3381896"/>
                <a:ext cx="1053414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Model Information</a:t>
                </a:r>
              </a:p>
            </p:txBody>
          </p:sp>
          <p:sp>
            <p:nvSpPr>
              <p:cNvPr id="25" name="TextBox 9"/>
              <p:cNvSpPr txBox="1"/>
              <p:nvPr/>
            </p:nvSpPr>
            <p:spPr>
              <a:xfrm>
                <a:off x="830971" y="3578104"/>
                <a:ext cx="809357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Spare Assets</a:t>
                </a:r>
              </a:p>
            </p:txBody>
          </p:sp>
        </p:grpSp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9375" y="2978047"/>
              <a:ext cx="428625" cy="1320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800225"/>
            <a:ext cx="1951038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1871663" y="2884488"/>
            <a:ext cx="831850" cy="1555750"/>
          </a:xfrm>
          <a:prstGeom prst="ellips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627563"/>
            <a:ext cx="19081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Up Arrow 32"/>
          <p:cNvSpPr>
            <a:spLocks noChangeArrowheads="1"/>
          </p:cNvSpPr>
          <p:nvPr/>
        </p:nvSpPr>
        <p:spPr bwMode="auto">
          <a:xfrm flipV="1">
            <a:off x="2166938" y="2600325"/>
            <a:ext cx="238125" cy="28575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1"/>
          </a:p>
        </p:txBody>
      </p:sp>
      <p:sp>
        <p:nvSpPr>
          <p:cNvPr id="34" name="Up Arrow 33"/>
          <p:cNvSpPr>
            <a:spLocks noChangeArrowheads="1"/>
          </p:cNvSpPr>
          <p:nvPr/>
        </p:nvSpPr>
        <p:spPr bwMode="auto">
          <a:xfrm>
            <a:off x="2166938" y="4419600"/>
            <a:ext cx="238125" cy="28575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1"/>
          </a:p>
        </p:txBody>
      </p:sp>
      <p:sp>
        <p:nvSpPr>
          <p:cNvPr id="37901" name="TextBox 35"/>
          <p:cNvSpPr txBox="1">
            <a:spLocks noChangeArrowheads="1"/>
          </p:cNvSpPr>
          <p:nvPr/>
        </p:nvSpPr>
        <p:spPr bwMode="auto">
          <a:xfrm>
            <a:off x="5389563" y="1157288"/>
            <a:ext cx="157373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 smtClean="0">
                <a:solidFill>
                  <a:srgbClr val="000099"/>
                </a:solidFill>
              </a:rPr>
              <a:t>Reliability</a:t>
            </a:r>
            <a:r>
              <a:rPr lang="en-US" b="1" i="1" dirty="0">
                <a:solidFill>
                  <a:srgbClr val="000099"/>
                </a:solidFill>
              </a:rPr>
              <a:t/>
            </a:r>
            <a:br>
              <a:rPr lang="en-US" b="1" i="1" dirty="0">
                <a:solidFill>
                  <a:srgbClr val="000099"/>
                </a:solidFill>
              </a:rPr>
            </a:br>
            <a:r>
              <a:rPr lang="en-US" b="1" i="1" dirty="0">
                <a:solidFill>
                  <a:srgbClr val="000099"/>
                </a:solidFill>
              </a:rPr>
              <a:t>Sufficient</a:t>
            </a:r>
          </a:p>
        </p:txBody>
      </p:sp>
      <p:sp>
        <p:nvSpPr>
          <p:cNvPr id="37902" name="TextBox 36"/>
          <p:cNvSpPr txBox="1">
            <a:spLocks noChangeArrowheads="1"/>
          </p:cNvSpPr>
          <p:nvPr/>
        </p:nvSpPr>
        <p:spPr bwMode="auto">
          <a:xfrm>
            <a:off x="5372441" y="5613400"/>
            <a:ext cx="165657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i="1" dirty="0" smtClean="0">
                <a:solidFill>
                  <a:srgbClr val="000099"/>
                </a:solidFill>
              </a:rPr>
              <a:t>Reliability</a:t>
            </a:r>
            <a:r>
              <a:rPr lang="en-US" b="1" i="1" dirty="0">
                <a:solidFill>
                  <a:srgbClr val="000099"/>
                </a:solidFill>
              </a:rPr>
              <a:t/>
            </a:r>
            <a:br>
              <a:rPr lang="en-US" b="1" i="1" dirty="0">
                <a:solidFill>
                  <a:srgbClr val="000099"/>
                </a:solidFill>
              </a:rPr>
            </a:br>
            <a:r>
              <a:rPr lang="en-US" b="1" i="1" dirty="0">
                <a:solidFill>
                  <a:srgbClr val="000099"/>
                </a:solidFill>
              </a:rPr>
              <a:t>Insufficient</a:t>
            </a:r>
          </a:p>
        </p:txBody>
      </p:sp>
      <p:sp>
        <p:nvSpPr>
          <p:cNvPr id="38" name="U-Turn Arrow 37"/>
          <p:cNvSpPr/>
          <p:nvPr/>
        </p:nvSpPr>
        <p:spPr bwMode="auto">
          <a:xfrm rot="16200000" flipH="1">
            <a:off x="-71437" y="2119312"/>
            <a:ext cx="2357438" cy="900113"/>
          </a:xfrm>
          <a:prstGeom prst="uturnArrow">
            <a:avLst>
              <a:gd name="adj1" fmla="val 18651"/>
              <a:gd name="adj2" fmla="val 25000"/>
              <a:gd name="adj3" fmla="val 22884"/>
              <a:gd name="adj4" fmla="val 45767"/>
              <a:gd name="adj5" fmla="val 75000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904" name="Rectangle 38"/>
          <p:cNvSpPr>
            <a:spLocks noChangeArrowheads="1"/>
          </p:cNvSpPr>
          <p:nvPr/>
        </p:nvSpPr>
        <p:spPr bwMode="auto">
          <a:xfrm>
            <a:off x="1481138" y="1390650"/>
            <a:ext cx="3705225" cy="17145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1"/>
          </a:p>
        </p:txBody>
      </p:sp>
      <p:sp>
        <p:nvSpPr>
          <p:cNvPr id="37905" name="Down Arrow 39"/>
          <p:cNvSpPr>
            <a:spLocks noChangeArrowheads="1"/>
          </p:cNvSpPr>
          <p:nvPr/>
        </p:nvSpPr>
        <p:spPr bwMode="auto">
          <a:xfrm>
            <a:off x="6034088" y="4840288"/>
            <a:ext cx="361950" cy="823912"/>
          </a:xfrm>
          <a:prstGeom prst="downArrow">
            <a:avLst>
              <a:gd name="adj1" fmla="val 50000"/>
              <a:gd name="adj2" fmla="val 50089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1"/>
          </a:p>
        </p:txBody>
      </p:sp>
      <p:sp>
        <p:nvSpPr>
          <p:cNvPr id="37906" name="Down Arrow 40"/>
          <p:cNvSpPr>
            <a:spLocks noChangeArrowheads="1"/>
          </p:cNvSpPr>
          <p:nvPr/>
        </p:nvSpPr>
        <p:spPr bwMode="auto">
          <a:xfrm flipV="1">
            <a:off x="6034088" y="1760538"/>
            <a:ext cx="361950" cy="822325"/>
          </a:xfrm>
          <a:prstGeom prst="downArrow">
            <a:avLst>
              <a:gd name="adj1" fmla="val 50000"/>
              <a:gd name="adj2" fmla="val 49993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1"/>
          </a:p>
        </p:txBody>
      </p:sp>
      <p:sp>
        <p:nvSpPr>
          <p:cNvPr id="42" name="Down Arrow 41"/>
          <p:cNvSpPr>
            <a:spLocks noChangeArrowheads="1"/>
          </p:cNvSpPr>
          <p:nvPr/>
        </p:nvSpPr>
        <p:spPr bwMode="auto">
          <a:xfrm rot="5400000">
            <a:off x="4787107" y="5582444"/>
            <a:ext cx="361950" cy="649287"/>
          </a:xfrm>
          <a:prstGeom prst="downArrow">
            <a:avLst>
              <a:gd name="adj1" fmla="val 50000"/>
              <a:gd name="adj2" fmla="val 49995"/>
            </a:avLst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1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5527675"/>
            <a:ext cx="18732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U-Turn Arrow 43"/>
          <p:cNvSpPr/>
          <p:nvPr/>
        </p:nvSpPr>
        <p:spPr bwMode="auto">
          <a:xfrm rot="5400000" flipH="1" flipV="1">
            <a:off x="-254793" y="4198143"/>
            <a:ext cx="2705100" cy="900113"/>
          </a:xfrm>
          <a:prstGeom prst="uturnArrow">
            <a:avLst>
              <a:gd name="adj1" fmla="val 18651"/>
              <a:gd name="adj2" fmla="val 25000"/>
              <a:gd name="adj3" fmla="val 22884"/>
              <a:gd name="adj4" fmla="val 45767"/>
              <a:gd name="adj5" fmla="val 75000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910" name="TextBox 45"/>
          <p:cNvSpPr txBox="1">
            <a:spLocks noChangeArrowheads="1"/>
          </p:cNvSpPr>
          <p:nvPr/>
        </p:nvSpPr>
        <p:spPr bwMode="auto">
          <a:xfrm>
            <a:off x="852488" y="1333500"/>
            <a:ext cx="44148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i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Update history as new damage state and usage  information is gathered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042988" y="5786438"/>
            <a:ext cx="23526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i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Update configuration</a:t>
            </a:r>
          </a:p>
        </p:txBody>
      </p:sp>
      <p:grpSp>
        <p:nvGrpSpPr>
          <p:cNvPr id="37888" name="Group 37887"/>
          <p:cNvGrpSpPr/>
          <p:nvPr/>
        </p:nvGrpSpPr>
        <p:grpSpPr>
          <a:xfrm>
            <a:off x="5530850" y="2639364"/>
            <a:ext cx="1903732" cy="1988199"/>
            <a:chOff x="5530850" y="2639364"/>
            <a:chExt cx="1903732" cy="1988199"/>
          </a:xfrm>
        </p:grpSpPr>
        <p:grpSp>
          <p:nvGrpSpPr>
            <p:cNvPr id="8" name="Group 45"/>
            <p:cNvGrpSpPr/>
            <p:nvPr/>
          </p:nvGrpSpPr>
          <p:grpSpPr>
            <a:xfrm>
              <a:off x="5869009" y="2639364"/>
              <a:ext cx="1565573" cy="1962659"/>
              <a:chOff x="4874375" y="2105964"/>
              <a:chExt cx="1565573" cy="1962659"/>
            </a:xfrm>
            <a:noFill/>
          </p:grpSpPr>
          <p:sp>
            <p:nvSpPr>
              <p:cNvPr id="9" name="TextBox 8"/>
              <p:cNvSpPr txBox="1"/>
              <p:nvPr/>
            </p:nvSpPr>
            <p:spPr>
              <a:xfrm>
                <a:off x="4874375" y="2105964"/>
                <a:ext cx="877885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State of Health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874375" y="2302172"/>
                <a:ext cx="1565573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Remaining Useful Life (RUL)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874375" y="2498379"/>
                <a:ext cx="915155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Rate of Change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874375" y="2695170"/>
                <a:ext cx="871874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Time to Action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74375" y="2891377"/>
                <a:ext cx="1246976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Problem Identification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82790" y="3087585"/>
                <a:ext cx="1238561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Components Affected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82790" y="3283792"/>
                <a:ext cx="1085874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Recommendations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882790" y="3480000"/>
                <a:ext cx="715580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Confidence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874375" y="3676207"/>
                <a:ext cx="1090683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Mission Readiness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882790" y="3872415"/>
                <a:ext cx="1161617" cy="196208"/>
              </a:xfrm>
              <a:prstGeom prst="rect">
                <a:avLst/>
              </a:prstGeom>
              <a:grpFill/>
            </p:spPr>
            <p:txBody>
              <a:bodyPr wrap="none"/>
              <a:lstStyle/>
              <a:p>
                <a:pPr>
                  <a:defRPr/>
                </a:pPr>
                <a:r>
                  <a:rPr lang="en-US" sz="1100" b="1" dirty="0">
                    <a:latin typeface="Arial" pitchFamily="34" charset="0"/>
                    <a:cs typeface="Arial" pitchFamily="34" charset="0"/>
                  </a:rPr>
                  <a:t>Remarks/Comments</a:t>
                </a:r>
              </a:p>
            </p:txBody>
          </p:sp>
        </p:grpSp>
        <p:pic>
          <p:nvPicPr>
            <p:cNvPr id="55" name="Picture 4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45"/>
            <a:stretch/>
          </p:blipFill>
          <p:spPr bwMode="auto">
            <a:xfrm>
              <a:off x="5530850" y="2701963"/>
              <a:ext cx="393700" cy="192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727700" y="2670175"/>
            <a:ext cx="831850" cy="1992313"/>
          </a:xfrm>
          <a:prstGeom prst="ellips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63" name="Up Arrow 62"/>
          <p:cNvSpPr>
            <a:spLocks noChangeArrowheads="1"/>
          </p:cNvSpPr>
          <p:nvPr/>
        </p:nvSpPr>
        <p:spPr bwMode="auto">
          <a:xfrm rot="2400000" flipV="1">
            <a:off x="6792913" y="2447925"/>
            <a:ext cx="263525" cy="915988"/>
          </a:xfrm>
          <a:prstGeom prst="upArrow">
            <a:avLst>
              <a:gd name="adj1" fmla="val 50000"/>
              <a:gd name="adj2" fmla="val 50014"/>
            </a:avLst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 b="1"/>
          </a:p>
        </p:txBody>
      </p: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6821488" y="1736725"/>
            <a:ext cx="2157412" cy="841375"/>
            <a:chOff x="2980861" y="3373311"/>
            <a:chExt cx="3048000" cy="1208090"/>
          </a:xfrm>
        </p:grpSpPr>
        <p:sp>
          <p:nvSpPr>
            <p:cNvPr id="57" name="Oval 9"/>
            <p:cNvSpPr>
              <a:spLocks noChangeArrowheads="1"/>
            </p:cNvSpPr>
            <p:nvPr/>
          </p:nvSpPr>
          <p:spPr bwMode="blackWhite">
            <a:xfrm>
              <a:off x="2980861" y="3373311"/>
              <a:ext cx="3048000" cy="1208090"/>
            </a:xfrm>
            <a:prstGeom prst="ellipse">
              <a:avLst/>
            </a:pr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0000"/>
                </a:lnSpc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Probabilistic 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+mn-lt"/>
                  <a:cs typeface="+mn-cs"/>
                </a:rPr>
                <a:t>Decision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en-US" sz="1200" b="1" dirty="0" smtClean="0">
                  <a:solidFill>
                    <a:schemeClr val="bg1"/>
                  </a:solidFill>
                </a:rPr>
                <a:t>Making</a:t>
              </a:r>
              <a:endParaRPr lang="en-US" sz="1200" b="1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grpSp>
          <p:nvGrpSpPr>
            <p:cNvPr id="37916" name="Group 69"/>
            <p:cNvGrpSpPr>
              <a:grpSpLocks/>
            </p:cNvGrpSpPr>
            <p:nvPr/>
          </p:nvGrpSpPr>
          <p:grpSpPr bwMode="auto">
            <a:xfrm>
              <a:off x="4828854" y="3575407"/>
              <a:ext cx="945222" cy="780836"/>
              <a:chOff x="5024063" y="3647326"/>
              <a:chExt cx="945222" cy="780836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5024159" y="3648098"/>
                <a:ext cx="944229" cy="7795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/>
              </a:p>
            </p:txBody>
          </p:sp>
          <p:pic>
            <p:nvPicPr>
              <p:cNvPr id="37918" name="Picture 4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24774" y="3647327"/>
                <a:ext cx="932417" cy="773699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7892" name="Group 37891"/>
          <p:cNvGrpSpPr/>
          <p:nvPr/>
        </p:nvGrpSpPr>
        <p:grpSpPr>
          <a:xfrm>
            <a:off x="3059906" y="2670175"/>
            <a:ext cx="2470944" cy="1992313"/>
            <a:chOff x="3019425" y="2670175"/>
            <a:chExt cx="2511425" cy="1992313"/>
          </a:xfrm>
        </p:grpSpPr>
        <p:sp>
          <p:nvSpPr>
            <p:cNvPr id="37889" name="Rectangle 37888"/>
            <p:cNvSpPr/>
            <p:nvPr/>
          </p:nvSpPr>
          <p:spPr>
            <a:xfrm>
              <a:off x="3019425" y="2670175"/>
              <a:ext cx="2511425" cy="1992313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solidFill>
                <a:schemeClr val="tx2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91" name="TextBox 37890"/>
            <p:cNvSpPr txBox="1"/>
            <p:nvPr/>
          </p:nvSpPr>
          <p:spPr>
            <a:xfrm>
              <a:off x="3048000" y="2743200"/>
              <a:ext cx="2470944" cy="37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Structural Analysis</a:t>
              </a:r>
              <a:endPara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8" name="Picture 5" descr="JSF_FLD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00042" y="3118852"/>
            <a:ext cx="1892683" cy="14241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4" grpId="0" animBg="1"/>
      <p:bldP spid="42" grpId="0" animBg="1"/>
      <p:bldP spid="47" grpId="0"/>
      <p:bldP spid="62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ADT?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Many different information streams over the life of an aircraft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Provide a singe location where all information is collected</a:t>
            </a:r>
          </a:p>
          <a:p>
            <a:pPr lvl="1"/>
            <a:r>
              <a:rPr lang="en-US" dirty="0" smtClean="0"/>
              <a:t>Able to find and use the information throughout the lifecycle</a:t>
            </a:r>
          </a:p>
          <a:p>
            <a:r>
              <a:rPr lang="en-US" dirty="0" smtClean="0"/>
              <a:t>Separate information by individual aircraft</a:t>
            </a:r>
          </a:p>
          <a:p>
            <a:r>
              <a:rPr lang="en-US" dirty="0" smtClean="0"/>
              <a:t>Information includes data, analysis models, etc.</a:t>
            </a:r>
          </a:p>
          <a:p>
            <a:pPr lvl="1"/>
            <a:r>
              <a:rPr lang="en-US" dirty="0" smtClean="0"/>
              <a:t>Verification and Validation of information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the ADT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Nominal ADT created as framework for individuals</a:t>
            </a:r>
          </a:p>
          <a:p>
            <a:pPr lvl="1"/>
            <a:r>
              <a:rPr lang="en-US" dirty="0" smtClean="0"/>
              <a:t>Use to assess reliability of overall design</a:t>
            </a:r>
          </a:p>
          <a:p>
            <a:pPr lvl="1"/>
            <a:r>
              <a:rPr lang="en-US" dirty="0" smtClean="0"/>
              <a:t>Manage design changes</a:t>
            </a:r>
          </a:p>
          <a:p>
            <a:r>
              <a:rPr lang="en-US" dirty="0" smtClean="0"/>
              <a:t>Manufacturing &amp; Assembly</a:t>
            </a:r>
          </a:p>
          <a:p>
            <a:pPr lvl="1"/>
            <a:r>
              <a:rPr lang="en-US" dirty="0" smtClean="0"/>
              <a:t>Collect data on individual aircraft as-built</a:t>
            </a:r>
          </a:p>
          <a:p>
            <a:pPr lvl="1"/>
            <a:r>
              <a:rPr lang="en-US" dirty="0" smtClean="0"/>
              <a:t>Create unique ADT for each tail number</a:t>
            </a:r>
          </a:p>
          <a:p>
            <a:pPr lvl="1"/>
            <a:r>
              <a:rPr lang="en-US" dirty="0" smtClean="0"/>
              <a:t>Use to disposition any discrepancies</a:t>
            </a:r>
          </a:p>
          <a:p>
            <a:pPr lvl="1"/>
            <a:r>
              <a:rPr lang="en-US" dirty="0" smtClean="0"/>
              <a:t>Configuration control of individual aircraft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715000"/>
            <a:ext cx="8229600" cy="553998"/>
          </a:xfrm>
          <a:prstGeom prst="rect">
            <a:avLst/>
          </a:prstGeo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“Digital Thread” Integrating across these Phases.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the ADT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&amp; Evaluation</a:t>
            </a:r>
          </a:p>
          <a:p>
            <a:pPr lvl="1"/>
            <a:r>
              <a:rPr lang="en-US" dirty="0" smtClean="0"/>
              <a:t>Validate or calibrate models in ADT</a:t>
            </a:r>
          </a:p>
          <a:p>
            <a:pPr lvl="1"/>
            <a:r>
              <a:rPr lang="en-US" dirty="0" smtClean="0"/>
              <a:t>Simulate conditions impossible to test</a:t>
            </a:r>
          </a:p>
          <a:p>
            <a:pPr lvl="1"/>
            <a:r>
              <a:rPr lang="en-US" dirty="0" smtClean="0"/>
              <a:t>Use to resolve anomalous test 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715000"/>
            <a:ext cx="8229600" cy="553998"/>
          </a:xfrm>
          <a:prstGeom prst="rect">
            <a:avLst/>
          </a:prstGeo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Deterministic, “Design-to” Model Now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the ADT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Operations</a:t>
            </a:r>
          </a:p>
          <a:p>
            <a:pPr lvl="1"/>
            <a:r>
              <a:rPr lang="en-US" dirty="0"/>
              <a:t>Force structure planning</a:t>
            </a:r>
          </a:p>
          <a:p>
            <a:pPr lvl="1"/>
            <a:r>
              <a:rPr lang="en-US" dirty="0"/>
              <a:t>Asset selection for mission</a:t>
            </a:r>
          </a:p>
          <a:p>
            <a:r>
              <a:rPr lang="en-US" dirty="0" smtClean="0"/>
              <a:t>Maintenance, Repair &amp; Overhaul</a:t>
            </a:r>
          </a:p>
          <a:p>
            <a:pPr lvl="1"/>
            <a:r>
              <a:rPr lang="en-US" dirty="0" smtClean="0"/>
              <a:t>Schedule and Plan Maintenance</a:t>
            </a:r>
          </a:p>
          <a:p>
            <a:pPr lvl="1"/>
            <a:r>
              <a:rPr lang="en-US" dirty="0" smtClean="0"/>
              <a:t>Capture field maintenance data</a:t>
            </a:r>
          </a:p>
          <a:p>
            <a:pPr lvl="1"/>
            <a:r>
              <a:rPr lang="en-US" dirty="0" smtClean="0"/>
              <a:t>Spares Planning</a:t>
            </a:r>
          </a:p>
          <a:p>
            <a:pPr lvl="1"/>
            <a:r>
              <a:rPr lang="en-US" dirty="0" smtClean="0"/>
              <a:t>Design Repairs</a:t>
            </a:r>
          </a:p>
          <a:p>
            <a:pPr lvl="1"/>
            <a:r>
              <a:rPr lang="en-US" dirty="0" smtClean="0"/>
              <a:t>Configuration Control of Individual Aircraft</a:t>
            </a:r>
          </a:p>
          <a:p>
            <a:pPr lvl="1"/>
            <a:r>
              <a:rPr lang="en-US" dirty="0" smtClean="0"/>
              <a:t>Problem Resolution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15000"/>
            <a:ext cx="8229600" cy="553998"/>
          </a:xfrm>
          <a:prstGeom prst="rect">
            <a:avLst/>
          </a:prstGeo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Several SPO’s Have Maintenance Databases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1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RL_Briefing_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86F176FA7504E8BEF2BB5C1907EC3" ma:contentTypeVersion="0" ma:contentTypeDescription="Create a new document." ma:contentTypeScope="" ma:versionID="fcad1b7669aa9ffc832038b87686480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565FAF-FB13-4806-9CDA-99D08956CC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97F2F-0988-49FF-9204-870220208138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3EDAF90-9F59-48DA-A654-B1DB63F482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1002</TotalTime>
  <Words>930</Words>
  <Application>Microsoft Office PowerPoint</Application>
  <PresentationFormat>On-screen Show (4:3)</PresentationFormat>
  <Paragraphs>190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AFRL_Briefing_Template</vt:lpstr>
      <vt:lpstr>PowerPoint Presentation</vt:lpstr>
      <vt:lpstr>Outline</vt:lpstr>
      <vt:lpstr>What is an ADT?</vt:lpstr>
      <vt:lpstr>ADT Definition</vt:lpstr>
      <vt:lpstr>Functional ADT Flowchart</vt:lpstr>
      <vt:lpstr>Why an ADT?</vt:lpstr>
      <vt:lpstr>Uses of the ADT (1 of 3)</vt:lpstr>
      <vt:lpstr>Uses of the ADT (2 of 3)</vt:lpstr>
      <vt:lpstr>Uses of the ADT (3 of 3)</vt:lpstr>
      <vt:lpstr>ADT R&amp;D Taxonomy</vt:lpstr>
      <vt:lpstr>Usage</vt:lpstr>
      <vt:lpstr>State Awareness</vt:lpstr>
      <vt:lpstr>Structural &amp; Life Analysis</vt:lpstr>
      <vt:lpstr>Data Management</vt:lpstr>
      <vt:lpstr>Computing</vt:lpstr>
      <vt:lpstr>Probabilistic Decision Support</vt:lpstr>
      <vt:lpstr>Integrated Architecture</vt:lpstr>
      <vt:lpstr>Design</vt:lpstr>
      <vt:lpstr>Manufacturing &amp; Assembly</vt:lpstr>
      <vt:lpstr>Test &amp; Evaluation</vt:lpstr>
      <vt:lpstr>Operations</vt:lpstr>
      <vt:lpstr>Maintenance, Repair &amp; Overhaul</vt:lpstr>
      <vt:lpstr>Conclusion</vt:lpstr>
    </vt:vector>
  </TitlesOfParts>
  <Company>U.S.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TuegelEJ</dc:creator>
  <cp:lastModifiedBy>Eric Tuegel</cp:lastModifiedBy>
  <cp:revision>65</cp:revision>
  <dcterms:created xsi:type="dcterms:W3CDTF">2011-09-16T12:20:33Z</dcterms:created>
  <dcterms:modified xsi:type="dcterms:W3CDTF">2013-05-31T12:15:01Z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0x0101008F086F176FA7504E8BEF2BB5C1907EC3</vt:lpwstr>
  </property>
</Properties>
</file>