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39"/>
  </p:notesMasterIdLst>
  <p:sldIdLst>
    <p:sldId id="345" r:id="rId3"/>
    <p:sldId id="374" r:id="rId4"/>
    <p:sldId id="420" r:id="rId5"/>
    <p:sldId id="402" r:id="rId6"/>
    <p:sldId id="403" r:id="rId7"/>
    <p:sldId id="415" r:id="rId8"/>
    <p:sldId id="445" r:id="rId9"/>
    <p:sldId id="440" r:id="rId10"/>
    <p:sldId id="446" r:id="rId11"/>
    <p:sldId id="442" r:id="rId12"/>
    <p:sldId id="443" r:id="rId13"/>
    <p:sldId id="444" r:id="rId14"/>
    <p:sldId id="419" r:id="rId15"/>
    <p:sldId id="433" r:id="rId16"/>
    <p:sldId id="448" r:id="rId17"/>
    <p:sldId id="449" r:id="rId18"/>
    <p:sldId id="432" r:id="rId19"/>
    <p:sldId id="450" r:id="rId20"/>
    <p:sldId id="404" r:id="rId21"/>
    <p:sldId id="406" r:id="rId22"/>
    <p:sldId id="408" r:id="rId23"/>
    <p:sldId id="412" r:id="rId24"/>
    <p:sldId id="413" r:id="rId25"/>
    <p:sldId id="439" r:id="rId26"/>
    <p:sldId id="390" r:id="rId27"/>
    <p:sldId id="392" r:id="rId28"/>
    <p:sldId id="349" r:id="rId29"/>
    <p:sldId id="381" r:id="rId30"/>
    <p:sldId id="382" r:id="rId31"/>
    <p:sldId id="383" r:id="rId32"/>
    <p:sldId id="384" r:id="rId33"/>
    <p:sldId id="385" r:id="rId34"/>
    <p:sldId id="387" r:id="rId35"/>
    <p:sldId id="388" r:id="rId36"/>
    <p:sldId id="389" r:id="rId37"/>
    <p:sldId id="344" r:id="rId38"/>
  </p:sldIdLst>
  <p:sldSz cx="9144000" cy="6858000" type="screen4x3"/>
  <p:notesSz cx="7023100" cy="9309100"/>
  <p:custDataLst>
    <p:tags r:id="rId40"/>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5DAA"/>
    <a:srgbClr val="66FF99"/>
    <a:srgbClr val="FF9933"/>
    <a:srgbClr val="FFFFCC"/>
    <a:srgbClr val="CC6600"/>
    <a:srgbClr val="CCFFCC"/>
    <a:srgbClr val="FFFFFF"/>
    <a:srgbClr val="99FFCC"/>
    <a:srgbClr val="003E6A"/>
    <a:srgbClr val="575F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48" autoAdjust="0"/>
    <p:restoredTop sz="97959" autoAdjust="0"/>
  </p:normalViewPr>
  <p:slideViewPr>
    <p:cSldViewPr snapToGrid="0">
      <p:cViewPr varScale="1">
        <p:scale>
          <a:sx n="129" d="100"/>
          <a:sy n="129" d="100"/>
        </p:scale>
        <p:origin x="-1878" y="-78"/>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A982F112-9A1F-45A0-8A86-91E90A323EB0}" type="slidenum">
              <a:rPr lang="en-US" smtClean="0"/>
              <a:pPr/>
              <a:t>3</a:t>
            </a:fld>
            <a:endParaRPr lang="en-US" smtClean="0"/>
          </a:p>
        </p:txBody>
      </p:sp>
      <p:sp>
        <p:nvSpPr>
          <p:cNvPr id="13314" name="Rectangle 2"/>
          <p:cNvSpPr>
            <a:spLocks noGrp="1" noRot="1" noChangeAspect="1" noChangeArrowheads="1" noTextEdit="1"/>
          </p:cNvSpPr>
          <p:nvPr>
            <p:ph type="sldImg"/>
          </p:nvPr>
        </p:nvSpPr>
        <p:spPr>
          <a:xfrm>
            <a:off x="1184275" y="698500"/>
            <a:ext cx="4656138" cy="3490913"/>
          </a:xfrm>
          <a:ln/>
        </p:spPr>
      </p:sp>
      <p:sp>
        <p:nvSpPr>
          <p:cNvPr id="13315" name="Rectangle 3"/>
          <p:cNvSpPr>
            <a:spLocks noGrp="1" noChangeArrowheads="1"/>
          </p:cNvSpPr>
          <p:nvPr>
            <p:ph type="body" idx="1"/>
          </p:nvPr>
        </p:nvSpPr>
        <p:spPr>
          <a:noFill/>
          <a:ln/>
        </p:spPr>
        <p:txBody>
          <a:bodyPr/>
          <a:lstStyle/>
          <a:p>
            <a:pPr eaLnBrk="1" hangingPunct="1"/>
            <a:r>
              <a:rPr lang="en-US" smtClean="0"/>
              <a:t>From DARPA Prognosis Bidder’s Conference, Sep. 26, 2002</a:t>
            </a:r>
          </a:p>
          <a:p>
            <a:pPr eaLnBrk="1" hangingPunct="1"/>
            <a:endParaRPr lang="en-US" smtClean="0"/>
          </a:p>
          <a:p>
            <a:pPr eaLnBrk="1" hangingPunct="1"/>
            <a:r>
              <a:rPr lang="en-US" smtClean="0"/>
              <a:t>Essential philosophy of the prognosis program as developed and articulated by Dr. Leo Christodoulou.</a:t>
            </a:r>
          </a:p>
          <a:p>
            <a:pPr eaLnBrk="1" hangingPunct="1"/>
            <a:endParaRPr lang="en-US" smtClean="0"/>
          </a:p>
          <a:p>
            <a:pPr eaLnBrk="1" hangingPunct="1"/>
            <a:r>
              <a:rPr lang="en-US" smtClean="0"/>
              <a:t>Begins with interrogation of the vehicle in some manner – could be unique sensors or simply the existing flight data recorders.  This is converted to state awareness and introduced into the prognosis reasoning module.  This information is combined with detailed, physics-based models of the degradation processes – fatigue, corrosion, etc., and any maintenance history and structural characteristics.  The reasoner module uses these “uncertain” inputs to provide a “near-term” prediction of the capability of the vehicle.  Is it safe to fly or not, can it be exercised through the full range of its capabilities or must it be restricted.</a:t>
            </a:r>
          </a:p>
          <a:p>
            <a:pPr eaLnBrk="1" hangingPunct="1"/>
            <a:endParaRPr lang="en-US" smtClean="0"/>
          </a:p>
          <a:p>
            <a:pPr eaLnBrk="1" hangingPunct="1"/>
            <a:r>
              <a:rPr lang="en-US" smtClean="0"/>
              <a:t>We have tried to adhere to this philosophy in our development efforts, as I will try to explain.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66952-1BEA-43A4-8934-DF08116046BC}" type="slidenum">
              <a:rPr lang="en-US"/>
              <a:pPr/>
              <a:t>6</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marL="233309" indent="-233309"/>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9" descr="Canad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93" descr="noc_logo blue"/>
          <p:cNvPicPr>
            <a:picLocks noChangeAspect="1" noChangeArrowheads="1"/>
          </p:cNvPicPr>
          <p:nvPr userDrawn="1"/>
        </p:nvPicPr>
        <p:blipFill>
          <a:blip r:embed="rId3" cstate="print"/>
          <a:srcRect/>
          <a:stretch>
            <a:fillRect/>
          </a:stretch>
        </p:blipFill>
        <p:spPr bwMode="auto">
          <a:xfrm>
            <a:off x="6213475" y="622300"/>
            <a:ext cx="2382838" cy="415925"/>
          </a:xfrm>
          <a:prstGeom prst="rect">
            <a:avLst/>
          </a:prstGeom>
          <a:noFill/>
          <a:ln w="9525">
            <a:noFill/>
            <a:miter lim="800000"/>
            <a:headEnd/>
            <a:tailEnd/>
          </a:ln>
        </p:spPr>
      </p:pic>
      <p:sp>
        <p:nvSpPr>
          <p:cNvPr id="25" name="Title 4"/>
          <p:cNvSpPr>
            <a:spLocks noGrp="1"/>
          </p:cNvSpPr>
          <p:nvPr>
            <p:ph type="ctrTitle"/>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4" name="Text Placeholder 32"/>
          <p:cNvSpPr>
            <a:spLocks noGrp="1"/>
          </p:cNvSpPr>
          <p:nvPr>
            <p:ph type="body" sz="quarter" idx="14"/>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39" name="Text Placeholder 37"/>
          <p:cNvSpPr>
            <a:spLocks noGrp="1"/>
          </p:cNvSpPr>
          <p:nvPr>
            <p:ph type="body" sz="quarter" idx="15"/>
          </p:nvPr>
        </p:nvSpPr>
        <p:spPr>
          <a:xfrm>
            <a:off x="3719477" y="5038996"/>
            <a:ext cx="4972728" cy="457200"/>
          </a:xfrm>
        </p:spPr>
        <p:txBody>
          <a:bodyPr wrap="none" bIns="18288" anchor="b"/>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2" name="Text Placeholder 40"/>
          <p:cNvSpPr>
            <a:spLocks noGrp="1"/>
          </p:cNvSpPr>
          <p:nvPr>
            <p:ph type="body" sz="quarter" idx="16"/>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45" name="Text Placeholder 43"/>
          <p:cNvSpPr>
            <a:spLocks noGrp="1"/>
          </p:cNvSpPr>
          <p:nvPr>
            <p:ph type="body" sz="quarter" idx="17"/>
          </p:nvPr>
        </p:nvSpPr>
        <p:spPr>
          <a:xfrm>
            <a:off x="2293034" y="3528060"/>
            <a:ext cx="6394816" cy="457200"/>
          </a:xfrm>
        </p:spPr>
        <p:txBody>
          <a:bodyPr anchor="ctr">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pPr>
              <a:defRPr/>
            </a:pPr>
            <a:fld id="{C9C1304F-754A-4117-B413-8D57FAE7E30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pPr>
              <a:defRPr/>
            </a:pPr>
            <a:fld id="{6E4009D2-B185-4452-81D0-6FE039E8615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705600" cy="8382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9"/>
          <p:cNvSpPr>
            <a:spLocks noGrp="1" noChangeArrowheads="1"/>
          </p:cNvSpPr>
          <p:nvPr>
            <p:ph type="sldNum" sz="quarter" idx="11"/>
          </p:nvPr>
        </p:nvSpPr>
        <p:spPr>
          <a:ln/>
        </p:spPr>
        <p:txBody>
          <a:bodyPr/>
          <a:lstStyle>
            <a:lvl1pPr>
              <a:defRPr/>
            </a:lvl1pPr>
          </a:lstStyle>
          <a:p>
            <a:pPr>
              <a:defRPr/>
            </a:pPr>
            <a:fld id="{FDAFD911-150B-47CE-A485-0E1C0EBE525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9"/>
          <p:cNvSpPr>
            <a:spLocks noGrp="1" noChangeArrowheads="1"/>
          </p:cNvSpPr>
          <p:nvPr>
            <p:ph type="sldNum" sz="quarter" idx="11"/>
          </p:nvPr>
        </p:nvSpPr>
        <p:spPr>
          <a:ln/>
        </p:spPr>
        <p:txBody>
          <a:bodyPr/>
          <a:lstStyle>
            <a:lvl1pPr>
              <a:defRPr/>
            </a:lvl1pPr>
          </a:lstStyle>
          <a:p>
            <a:pPr>
              <a:defRPr/>
            </a:pPr>
            <a:fld id="{E79E59E8-EB9C-46EF-8567-529CF814E2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dirty="0" smtClean="0"/>
              <a:t>Approved for Public Release: Northrop Grumman Aerospace Systems Case 12-0135 Dated February 2012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dirty="0" smtClean="0"/>
              <a:t>Approved for Public Release: Northrop Grumman Aerospace Systems Case 12-0135 Dated February 2012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dirty="0" smtClean="0"/>
              <a:t>Approved for Public Release: Northrop Grumman Aerospace Systems Case 12-0135 Dated February 2012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13488-10</a:t>
            </a:r>
            <a:endParaRPr lang="en-US"/>
          </a:p>
        </p:txBody>
      </p:sp>
      <p:sp>
        <p:nvSpPr>
          <p:cNvPr id="6" name="Rectangle 89"/>
          <p:cNvSpPr>
            <a:spLocks noGrp="1" noChangeArrowheads="1"/>
          </p:cNvSpPr>
          <p:nvPr>
            <p:ph type="sldNum" sz="quarter" idx="11"/>
          </p:nvPr>
        </p:nvSpPr>
        <p:spPr>
          <a:xfrm>
            <a:off x="28411" y="6556128"/>
            <a:ext cx="400378" cy="297651"/>
          </a:xfrm>
          <a:ln/>
        </p:spPr>
        <p:txBody>
          <a:bodyPr/>
          <a:lstStyle>
            <a:lvl1pPr>
              <a:defRPr/>
            </a:lvl1pPr>
          </a:lstStyle>
          <a:p>
            <a:fld id="{BE6D4B03-E339-4C9D-AC39-0BD7C921B5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89ADA7DB-2826-4A3B-B92A-11447C23B7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
        <p:nvSpPr>
          <p:cNvPr id="8" name="Text Placeholder 47"/>
          <p:cNvSpPr txBox="1">
            <a:spLocks/>
          </p:cNvSpPr>
          <p:nvPr userDrawn="1"/>
        </p:nvSpPr>
        <p:spPr>
          <a:xfrm>
            <a:off x="2270760" y="0"/>
            <a:ext cx="4427220" cy="144780"/>
          </a:xfrm>
          <a:prstGeom prst="rect">
            <a:avLst/>
          </a:prstGeom>
        </p:spPr>
        <p:txBody>
          <a:bodyPr/>
          <a:lstStyle/>
          <a:p>
            <a:pPr marL="230188" marR="0" lvl="0" indent="-230188" algn="l" defTabSz="914400" rtl="0" eaLnBrk="1" fontAlgn="base" latinLnBrk="0" hangingPunct="1">
              <a:lnSpc>
                <a:spcPct val="100000"/>
              </a:lnSpc>
              <a:spcBef>
                <a:spcPts val="2400"/>
              </a:spcBef>
              <a:spcAft>
                <a:spcPct val="0"/>
              </a:spcAft>
              <a:buClrTx/>
              <a:buSzTx/>
              <a:tabLst/>
              <a:defRPr/>
            </a:pPr>
            <a:r>
              <a:rPr kumimoji="0" lang="en-US" sz="700" b="0" i="0" u="none" strike="noStrike" kern="0" cap="none" spc="0" normalizeH="0" baseline="0" noProof="0" dirty="0" smtClean="0">
                <a:ln>
                  <a:noFill/>
                </a:ln>
                <a:solidFill>
                  <a:srgbClr val="FF0000"/>
                </a:solidFill>
                <a:effectLst/>
                <a:uLnTx/>
                <a:uFillTx/>
                <a:latin typeface="Arial Narrow" pitchFamily="34" charset="0"/>
                <a:cs typeface="Arial" pitchFamily="34" charset="0"/>
              </a:rPr>
              <a:t>Approved for Public Release, Distribution Unlimited: Northrop Grumman Aerospace Systems Case 12-1952</a:t>
            </a:r>
            <a:endParaRPr kumimoji="0" lang="en-US" sz="700" b="0" i="0" u="none" strike="noStrike" kern="0" cap="none" spc="0" normalizeH="0" baseline="0" noProof="0" dirty="0">
              <a:ln>
                <a:noFill/>
              </a:ln>
              <a:solidFill>
                <a:srgbClr val="FF0000"/>
              </a:solidFill>
              <a:effectLst/>
              <a:uLnTx/>
              <a:uFillTx/>
              <a:latin typeface="Arial Narrow" pitchFamily="34" charset="0"/>
              <a:cs typeface="Arial" pitchFamily="34" charset="0"/>
            </a:endParaRPr>
          </a:p>
        </p:txBody>
      </p:sp>
      <p:sp>
        <p:nvSpPr>
          <p:cNvPr id="10" name="Text Placeholder 47"/>
          <p:cNvSpPr txBox="1">
            <a:spLocks/>
          </p:cNvSpPr>
          <p:nvPr userDrawn="1"/>
        </p:nvSpPr>
        <p:spPr>
          <a:xfrm>
            <a:off x="2283049" y="6698472"/>
            <a:ext cx="4427220" cy="144780"/>
          </a:xfrm>
          <a:prstGeom prst="rect">
            <a:avLst/>
          </a:prstGeom>
        </p:spPr>
        <p:txBody>
          <a:bodyPr/>
          <a:lstStyle/>
          <a:p>
            <a:pPr marL="230188" marR="0" lvl="0" indent="-230188" algn="l" defTabSz="914400" rtl="0" eaLnBrk="1" fontAlgn="base" latinLnBrk="0" hangingPunct="1">
              <a:lnSpc>
                <a:spcPct val="100000"/>
              </a:lnSpc>
              <a:spcBef>
                <a:spcPts val="2400"/>
              </a:spcBef>
              <a:spcAft>
                <a:spcPct val="0"/>
              </a:spcAft>
              <a:buClrTx/>
              <a:buSzTx/>
              <a:tabLst/>
              <a:defRPr/>
            </a:pPr>
            <a:r>
              <a:rPr kumimoji="0" lang="en-US" sz="700" b="0" i="0" u="none" strike="noStrike" kern="0" cap="none" spc="0" normalizeH="0" baseline="0" noProof="0" dirty="0" smtClean="0">
                <a:ln>
                  <a:noFill/>
                </a:ln>
                <a:solidFill>
                  <a:srgbClr val="FF0000"/>
                </a:solidFill>
                <a:effectLst/>
                <a:uLnTx/>
                <a:uFillTx/>
                <a:latin typeface="Arial Narrow" pitchFamily="34" charset="0"/>
                <a:cs typeface="Arial" pitchFamily="34" charset="0"/>
              </a:rPr>
              <a:t>Approved for Public Release, Distribution Unlimited: Northrop Grumman Aerospace Systems Case 12-1952</a:t>
            </a:r>
            <a:endParaRPr kumimoji="0" lang="en-US" sz="700" b="0" i="0" u="none" strike="noStrike" kern="0" cap="none" spc="0" normalizeH="0" baseline="0" noProof="0" dirty="0">
              <a:ln>
                <a:noFill/>
              </a:ln>
              <a:solidFill>
                <a:srgbClr val="FF0000"/>
              </a:solidFill>
              <a:effectLst/>
              <a:uLnTx/>
              <a:uFillTx/>
              <a:latin typeface="Arial Narrow"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743" r:id="rId8"/>
    <p:sldLayoutId id="2147483744" r:id="rId9"/>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401763"/>
            <a:ext cx="8388350"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Narrow" pitchFamily="34" charset="0"/>
              </a:defRPr>
            </a:lvl1pPr>
          </a:lstStyle>
          <a:p>
            <a:pPr>
              <a:defRPr/>
            </a:pPr>
            <a:endParaRPr lang="en-US">
              <a:solidFill>
                <a:srgbClr val="000000"/>
              </a:solidFill>
            </a:endParaRPr>
          </a:p>
        </p:txBody>
      </p:sp>
      <p:sp>
        <p:nvSpPr>
          <p:cNvPr id="1113" name="Rectangle 89"/>
          <p:cNvSpPr>
            <a:spLocks noGrp="1" noChangeArrowheads="1"/>
          </p:cNvSpPr>
          <p:nvPr>
            <p:ph type="sldNum" sz="quarter" idx="4"/>
          </p:nvPr>
        </p:nvSpPr>
        <p:spPr bwMode="auto">
          <a:xfrm>
            <a:off x="30163" y="6477000"/>
            <a:ext cx="396875" cy="293688"/>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a:defRPr/>
            </a:pPr>
            <a:fld id="{832AF7A3-191F-4A35-B97D-7F191859D7A5}" type="slidenum">
              <a:rPr lang="en-US"/>
              <a:pPr>
                <a:defRPr/>
              </a:pPr>
              <a:t>‹#›</a:t>
            </a:fld>
            <a:endParaRPr lang="en-US" dirty="0"/>
          </a:p>
        </p:txBody>
      </p:sp>
      <p:pic>
        <p:nvPicPr>
          <p:cNvPr id="1030" name="Picture 109" descr="noc_logo blue"/>
          <p:cNvPicPr>
            <a:picLocks noChangeAspect="1" noChangeArrowheads="1"/>
          </p:cNvPicPr>
          <p:nvPr/>
        </p:nvPicPr>
        <p:blipFill>
          <a:blip r:embed="rId8" cstate="print"/>
          <a:srcRect/>
          <a:stretch>
            <a:fillRect/>
          </a:stretch>
        </p:blipFill>
        <p:spPr bwMode="auto">
          <a:xfrm>
            <a:off x="7146925" y="381000"/>
            <a:ext cx="1768475" cy="307975"/>
          </a:xfrm>
          <a:prstGeom prst="rect">
            <a:avLst/>
          </a:prstGeom>
          <a:noFill/>
          <a:ln w="9525">
            <a:noFill/>
            <a:miter lim="800000"/>
            <a:headEnd/>
            <a:tailEnd/>
          </a:ln>
        </p:spPr>
      </p:pic>
      <p:sp>
        <p:nvSpPr>
          <p:cNvPr id="9" name="Rectangle 8"/>
          <p:cNvSpPr/>
          <p:nvPr/>
        </p:nvSpPr>
        <p:spPr>
          <a:xfrm>
            <a:off x="0" y="1008063"/>
            <a:ext cx="9144000" cy="46037"/>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dt="0"/>
  <p:txStyles>
    <p:titleStyle>
      <a:lvl1pPr algn="l" rtl="0" eaLnBrk="0" fontAlgn="base" hangingPunct="0">
        <a:spcBef>
          <a:spcPct val="0"/>
        </a:spcBef>
        <a:spcAft>
          <a:spcPct val="0"/>
        </a:spcAft>
        <a:defRPr sz="2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charset="0"/>
          <a:cs typeface="Arial" charset="0"/>
        </a:defRPr>
      </a:lvl2pPr>
      <a:lvl3pPr algn="l" rtl="0" eaLnBrk="0" fontAlgn="base" hangingPunct="0">
        <a:spcBef>
          <a:spcPct val="0"/>
        </a:spcBef>
        <a:spcAft>
          <a:spcPct val="0"/>
        </a:spcAft>
        <a:defRPr sz="2400">
          <a:solidFill>
            <a:schemeClr val="tx1"/>
          </a:solidFill>
          <a:latin typeface="Arial" charset="0"/>
          <a:cs typeface="Arial" charset="0"/>
        </a:defRPr>
      </a:lvl3pPr>
      <a:lvl4pPr algn="l" rtl="0" eaLnBrk="0" fontAlgn="base" hangingPunct="0">
        <a:spcBef>
          <a:spcPct val="0"/>
        </a:spcBef>
        <a:spcAft>
          <a:spcPct val="0"/>
        </a:spcAft>
        <a:defRPr sz="2400">
          <a:solidFill>
            <a:schemeClr val="tx1"/>
          </a:solidFill>
          <a:latin typeface="Arial" charset="0"/>
          <a:cs typeface="Arial" charset="0"/>
        </a:defRPr>
      </a:lvl4pPr>
      <a:lvl5pPr algn="l" rtl="0" eaLnBrk="0" fontAlgn="base" hangingPunct="0">
        <a:spcBef>
          <a:spcPct val="0"/>
        </a:spcBef>
        <a:spcAft>
          <a:spcPct val="0"/>
        </a:spcAft>
        <a:defRPr sz="2400">
          <a:solidFill>
            <a:schemeClr val="tx1"/>
          </a:solidFill>
          <a:latin typeface="Arial"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0" fontAlgn="base" hangingPunct="0">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0" fontAlgn="base" hangingPunct="0">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0" fontAlgn="base" hangingPunct="0">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file:///Z:\QUARTERLY%20REVIEWS\Phase%20II%20Kick-off%20Meeting\M&amp;S%20Statement%20of%20Work.mmap" TargetMode="External"/><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jpeg"/><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ctrTitle"/>
          </p:nvPr>
        </p:nvSpPr>
        <p:spPr>
          <a:xfrm>
            <a:off x="3569110" y="1231162"/>
            <a:ext cx="5288359" cy="2264205"/>
          </a:xfrm>
        </p:spPr>
        <p:txBody>
          <a:bodyPr/>
          <a:lstStyle/>
          <a:p>
            <a:r>
              <a:rPr lang="en-US" sz="2400" dirty="0" smtClean="0"/>
              <a:t>Lessons Learned From DARPA SIPS Program – The Need For Integration Across Disciplines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Airframe Digital Twin Workshop</a:t>
            </a:r>
            <a:endParaRPr lang="en-US" sz="2400" dirty="0"/>
          </a:p>
        </p:txBody>
      </p:sp>
      <p:sp>
        <p:nvSpPr>
          <p:cNvPr id="44" name="Text Placeholder 43"/>
          <p:cNvSpPr>
            <a:spLocks noGrp="1"/>
          </p:cNvSpPr>
          <p:nvPr>
            <p:ph type="body" sz="quarter" idx="15"/>
          </p:nvPr>
        </p:nvSpPr>
        <p:spPr>
          <a:xfrm>
            <a:off x="3886164" y="4815840"/>
            <a:ext cx="4972728" cy="899159"/>
          </a:xfrm>
        </p:spPr>
        <p:txBody>
          <a:bodyPr>
            <a:normAutofit lnSpcReduction="10000"/>
          </a:bodyPr>
          <a:lstStyle/>
          <a:p>
            <a:r>
              <a:rPr lang="en-US" dirty="0" smtClean="0"/>
              <a:t>Elias Anagnostou, Stephen Engel,</a:t>
            </a:r>
          </a:p>
          <a:p>
            <a:pPr>
              <a:spcBef>
                <a:spcPts val="0"/>
              </a:spcBef>
            </a:pPr>
            <a:r>
              <a:rPr lang="en-US" dirty="0" smtClean="0"/>
              <a:t>John Madsen</a:t>
            </a:r>
          </a:p>
          <a:p>
            <a:pPr>
              <a:spcBef>
                <a:spcPts val="0"/>
              </a:spcBef>
            </a:pPr>
            <a:r>
              <a:rPr lang="en-US" dirty="0" smtClean="0"/>
              <a:t>Bethpage, NY</a:t>
            </a:r>
            <a:endParaRPr lang="en-US" dirty="0"/>
          </a:p>
        </p:txBody>
      </p:sp>
      <p:sp>
        <p:nvSpPr>
          <p:cNvPr id="4" name="Text Placeholder 46"/>
          <p:cNvSpPr>
            <a:spLocks noGrp="1"/>
          </p:cNvSpPr>
          <p:nvPr>
            <p:ph type="body" sz="quarter" idx="19"/>
          </p:nvPr>
        </p:nvSpPr>
        <p:spPr>
          <a:xfrm>
            <a:off x="4358640" y="0"/>
            <a:ext cx="4448811" cy="144780"/>
          </a:xfrm>
        </p:spPr>
        <p:txBody>
          <a:bodyPr/>
          <a:lstStyle/>
          <a:p>
            <a:r>
              <a:rPr lang="en-US" dirty="0" smtClean="0"/>
              <a:t>Approved for Public Release, Distribution Unlimited : Northrop Grumman Aerospace Systems Case 12-1952</a:t>
            </a:r>
            <a:endParaRPr lang="en-US" dirty="0"/>
          </a:p>
        </p:txBody>
      </p:sp>
      <p:sp>
        <p:nvSpPr>
          <p:cNvPr id="5" name="Text Placeholder 47"/>
          <p:cNvSpPr>
            <a:spLocks noGrp="1"/>
          </p:cNvSpPr>
          <p:nvPr>
            <p:ph type="body" sz="quarter" idx="21"/>
          </p:nvPr>
        </p:nvSpPr>
        <p:spPr>
          <a:xfrm>
            <a:off x="4312921" y="6751320"/>
            <a:ext cx="4494530" cy="106680"/>
          </a:xfrm>
        </p:spPr>
        <p:txBody>
          <a:bodyPr/>
          <a:lstStyle/>
          <a:p>
            <a:r>
              <a:rPr lang="en-US" dirty="0" smtClean="0"/>
              <a:t>Approved for Public Release, Distribution Unlimited: Northrop Grumman Aerospace Systems Case 12-1952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10</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Prognosis Program</a:t>
              </a:r>
            </a:p>
            <a:p>
              <a:pPr algn="ctr" defTabSz="1023938" eaLnBrk="0" hangingPunct="0">
                <a:lnSpc>
                  <a:spcPct val="85000"/>
                </a:lnSpc>
                <a:spcBef>
                  <a:spcPct val="25000"/>
                </a:spcBef>
              </a:pPr>
              <a:r>
                <a:rPr lang="en-US" sz="1200" b="1">
                  <a:latin typeface="Arial" charset="0"/>
                </a:rPr>
                <a:t>Program Manager - Madsen</a:t>
              </a:r>
            </a:p>
            <a:p>
              <a:pPr algn="ctr" defTabSz="1023938" eaLnBrk="0" hangingPunct="0">
                <a:lnSpc>
                  <a:spcPct val="85000"/>
                </a:lnSpc>
                <a:spcBef>
                  <a:spcPct val="25000"/>
                </a:spcBef>
              </a:pPr>
              <a:r>
                <a:rPr lang="en-US" sz="1200" b="1">
                  <a:latin typeface="Arial" charset="0"/>
                </a:rPr>
                <a:t>Principal Scientist - Papazian</a:t>
              </a: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grpSp>
        <p:nvGrpSpPr>
          <p:cNvPr id="40" name="Group 39"/>
          <p:cNvGrpSpPr/>
          <p:nvPr/>
        </p:nvGrpSpPr>
        <p:grpSpPr>
          <a:xfrm>
            <a:off x="1080233" y="840455"/>
            <a:ext cx="6954168" cy="5458690"/>
            <a:chOff x="1235091" y="803584"/>
            <a:chExt cx="6954168" cy="5458690"/>
          </a:xfrm>
        </p:grpSpPr>
        <p:sp>
          <p:nvSpPr>
            <p:cNvPr id="33" name="Rectangle 32"/>
            <p:cNvSpPr/>
            <p:nvPr/>
          </p:nvSpPr>
          <p:spPr>
            <a:xfrm>
              <a:off x="1235091" y="803584"/>
              <a:ext cx="6954168" cy="5458690"/>
            </a:xfrm>
            <a:prstGeom prst="rect">
              <a:avLst/>
            </a:prstGeom>
            <a:solidFill>
              <a:srgbClr val="FFFF9B"/>
            </a:solidFill>
            <a:ln>
              <a:noFill/>
            </a:ln>
            <a:effectLst>
              <a:glow rad="228600">
                <a:schemeClr val="accent4">
                  <a:satMod val="175000"/>
                  <a:alpha val="40000"/>
                </a:schemeClr>
              </a:glow>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1"/>
            <p:cNvSpPr>
              <a:spLocks noChangeArrowheads="1"/>
            </p:cNvSpPr>
            <p:nvPr/>
          </p:nvSpPr>
          <p:spPr bwMode="auto">
            <a:xfrm>
              <a:off x="1379392" y="1523303"/>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Impact Technologies</a:t>
              </a:r>
              <a:r>
                <a:rPr lang="en-US" sz="1400" dirty="0"/>
                <a:t> / Roemer</a:t>
              </a:r>
            </a:p>
            <a:p>
              <a:pPr algn="ctr">
                <a:tabLst>
                  <a:tab pos="338138" algn="l"/>
                </a:tabLst>
              </a:pPr>
              <a:r>
                <a:rPr lang="en-US" sz="1200" i="1" dirty="0"/>
                <a:t>Diagnostics / Prognostics</a:t>
              </a:r>
              <a:endParaRPr lang="en-US" sz="1200" dirty="0"/>
            </a:p>
          </p:txBody>
        </p:sp>
        <p:sp>
          <p:nvSpPr>
            <p:cNvPr id="23" name="Text Box 102"/>
            <p:cNvSpPr txBox="1">
              <a:spLocks noChangeArrowheads="1"/>
            </p:cNvSpPr>
            <p:nvPr/>
          </p:nvSpPr>
          <p:spPr bwMode="auto">
            <a:xfrm>
              <a:off x="1622280" y="1115168"/>
              <a:ext cx="2179638"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dirty="0"/>
                <a:t>Members</a:t>
              </a:r>
            </a:p>
          </p:txBody>
        </p:sp>
        <p:sp>
          <p:nvSpPr>
            <p:cNvPr id="24" name="Text Box 103"/>
            <p:cNvSpPr txBox="1">
              <a:spLocks noChangeArrowheads="1"/>
            </p:cNvSpPr>
            <p:nvPr/>
          </p:nvSpPr>
          <p:spPr bwMode="auto">
            <a:xfrm>
              <a:off x="5567217" y="1131043"/>
              <a:ext cx="1641475"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a:t>Role</a:t>
              </a:r>
            </a:p>
          </p:txBody>
        </p:sp>
        <p:sp>
          <p:nvSpPr>
            <p:cNvPr id="25" name="Rectangle 104"/>
            <p:cNvSpPr>
              <a:spLocks noChangeArrowheads="1"/>
            </p:cNvSpPr>
            <p:nvPr/>
          </p:nvSpPr>
          <p:spPr bwMode="auto">
            <a:xfrm>
              <a:off x="4548042" y="1523303"/>
              <a:ext cx="3452813"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Signal processing, state awareness &amp; prediction models, model adaptation</a:t>
              </a:r>
            </a:p>
          </p:txBody>
        </p:sp>
        <p:sp>
          <p:nvSpPr>
            <p:cNvPr id="26" name="AutoShape 105"/>
            <p:cNvSpPr>
              <a:spLocks noChangeArrowheads="1"/>
            </p:cNvSpPr>
            <p:nvPr/>
          </p:nvSpPr>
          <p:spPr bwMode="auto">
            <a:xfrm>
              <a:off x="4101955" y="1629666"/>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27" name="Rectangle 106"/>
            <p:cNvSpPr>
              <a:spLocks noChangeArrowheads="1"/>
            </p:cNvSpPr>
            <p:nvPr/>
          </p:nvSpPr>
          <p:spPr bwMode="auto">
            <a:xfrm>
              <a:off x="1379392" y="2251966"/>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a:t>Georgia Tech</a:t>
              </a:r>
              <a:r>
                <a:rPr lang="en-US" sz="1400"/>
                <a:t> / Vachtsevanos</a:t>
              </a:r>
            </a:p>
            <a:p>
              <a:pPr algn="ctr">
                <a:tabLst>
                  <a:tab pos="338138" algn="l"/>
                </a:tabLst>
              </a:pPr>
              <a:r>
                <a:rPr lang="en-US" sz="1200" i="1"/>
                <a:t>Power Trains</a:t>
              </a:r>
              <a:endParaRPr lang="en-US" sz="1200"/>
            </a:p>
          </p:txBody>
        </p:sp>
        <p:sp>
          <p:nvSpPr>
            <p:cNvPr id="28" name="Rectangle 107"/>
            <p:cNvSpPr>
              <a:spLocks noChangeArrowheads="1"/>
            </p:cNvSpPr>
            <p:nvPr/>
          </p:nvSpPr>
          <p:spPr bwMode="auto">
            <a:xfrm>
              <a:off x="4548042" y="2251966"/>
              <a:ext cx="3451225"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Critical drive train, prediction confidence methods, diagnostics &amp; prognostics metrics</a:t>
              </a:r>
            </a:p>
          </p:txBody>
        </p:sp>
        <p:sp>
          <p:nvSpPr>
            <p:cNvPr id="29" name="AutoShape 108"/>
            <p:cNvSpPr>
              <a:spLocks noChangeArrowheads="1"/>
            </p:cNvSpPr>
            <p:nvPr/>
          </p:nvSpPr>
          <p:spPr bwMode="auto">
            <a:xfrm>
              <a:off x="4101955" y="2358328"/>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0" name="Rectangle 109"/>
            <p:cNvSpPr>
              <a:spLocks noChangeArrowheads="1"/>
            </p:cNvSpPr>
            <p:nvPr/>
          </p:nvSpPr>
          <p:spPr bwMode="auto">
            <a:xfrm>
              <a:off x="1379392" y="2980628"/>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smtClean="0"/>
                <a:t>Physical Sciences</a:t>
              </a:r>
              <a:r>
                <a:rPr lang="en-US" sz="1400" dirty="0" smtClean="0"/>
                <a:t> </a:t>
              </a:r>
              <a:r>
                <a:rPr lang="en-US" sz="1400" dirty="0"/>
                <a:t>/ </a:t>
              </a:r>
              <a:r>
                <a:rPr lang="en-US" sz="1400" dirty="0" err="1"/>
                <a:t>Rietman</a:t>
              </a:r>
              <a:endParaRPr lang="en-US" sz="1400" dirty="0"/>
            </a:p>
            <a:p>
              <a:pPr algn="ctr">
                <a:tabLst>
                  <a:tab pos="338138" algn="l"/>
                </a:tabLst>
              </a:pPr>
              <a:r>
                <a:rPr lang="en-US" sz="1200" i="1" dirty="0"/>
                <a:t>Virtual Sensors, meta models</a:t>
              </a:r>
              <a:endParaRPr lang="en-US" sz="1200" dirty="0"/>
            </a:p>
          </p:txBody>
        </p:sp>
        <p:sp>
          <p:nvSpPr>
            <p:cNvPr id="31" name="Rectangle 110"/>
            <p:cNvSpPr>
              <a:spLocks noChangeArrowheads="1"/>
            </p:cNvSpPr>
            <p:nvPr/>
          </p:nvSpPr>
          <p:spPr bwMode="auto">
            <a:xfrm>
              <a:off x="4548042" y="2980628"/>
              <a:ext cx="3454400"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Empirical mapping methods, virtual sensors, meta models, hierarchical uncertainty management</a:t>
              </a:r>
            </a:p>
          </p:txBody>
        </p:sp>
        <p:sp>
          <p:nvSpPr>
            <p:cNvPr id="32" name="AutoShape 111"/>
            <p:cNvSpPr>
              <a:spLocks noChangeArrowheads="1"/>
            </p:cNvSpPr>
            <p:nvPr/>
          </p:nvSpPr>
          <p:spPr bwMode="auto">
            <a:xfrm>
              <a:off x="4101955" y="3086991"/>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4" name="Rectangle 109"/>
            <p:cNvSpPr>
              <a:spLocks noChangeArrowheads="1"/>
            </p:cNvSpPr>
            <p:nvPr/>
          </p:nvSpPr>
          <p:spPr bwMode="auto">
            <a:xfrm>
              <a:off x="1393242" y="3770358"/>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smtClean="0"/>
                <a:t>PSU ARL</a:t>
              </a:r>
              <a:r>
                <a:rPr lang="en-US" sz="1400" dirty="0" smtClean="0"/>
                <a:t> </a:t>
              </a:r>
              <a:r>
                <a:rPr lang="en-US" sz="1400" dirty="0"/>
                <a:t>/ </a:t>
              </a:r>
              <a:r>
                <a:rPr lang="en-US" sz="1400" dirty="0" smtClean="0"/>
                <a:t>Mark</a:t>
              </a:r>
              <a:endParaRPr lang="en-US" sz="1400" dirty="0"/>
            </a:p>
            <a:p>
              <a:pPr algn="ctr">
                <a:tabLst>
                  <a:tab pos="338138" algn="l"/>
                </a:tabLst>
              </a:pPr>
              <a:r>
                <a:rPr lang="en-US" sz="1200" i="1" dirty="0" smtClean="0"/>
                <a:t>Vibration Modeling</a:t>
              </a:r>
              <a:endParaRPr lang="en-US" sz="1200" dirty="0"/>
            </a:p>
          </p:txBody>
        </p:sp>
        <p:sp>
          <p:nvSpPr>
            <p:cNvPr id="35" name="Rectangle 110"/>
            <p:cNvSpPr>
              <a:spLocks noChangeArrowheads="1"/>
            </p:cNvSpPr>
            <p:nvPr/>
          </p:nvSpPr>
          <p:spPr bwMode="auto">
            <a:xfrm>
              <a:off x="4561892" y="3770358"/>
              <a:ext cx="3454400"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smtClean="0">
                  <a:solidFill>
                    <a:schemeClr val="tx1"/>
                  </a:solidFill>
                  <a:cs typeface="Times New Roman" pitchFamily="18" charset="0"/>
                </a:rPr>
                <a:t>Modeling </a:t>
              </a:r>
              <a:r>
                <a:rPr lang="en-US" sz="1200" dirty="0" smtClean="0">
                  <a:cs typeface="Times New Roman" pitchFamily="18" charset="0"/>
                </a:rPr>
                <a:t>vibration </a:t>
              </a:r>
              <a:r>
                <a:rPr lang="en-US" sz="1200" b="0" dirty="0" smtClean="0">
                  <a:solidFill>
                    <a:schemeClr val="tx1"/>
                  </a:solidFill>
                  <a:cs typeface="Times New Roman" pitchFamily="18" charset="0"/>
                </a:rPr>
                <a:t>response  to planetary gear defects for power trains</a:t>
              </a:r>
              <a:endParaRPr lang="en-US" sz="1200" b="0" dirty="0">
                <a:solidFill>
                  <a:schemeClr val="tx1"/>
                </a:solidFill>
                <a:cs typeface="Times New Roman" pitchFamily="18" charset="0"/>
              </a:endParaRPr>
            </a:p>
          </p:txBody>
        </p:sp>
        <p:sp>
          <p:nvSpPr>
            <p:cNvPr id="36" name="AutoShape 111"/>
            <p:cNvSpPr>
              <a:spLocks noChangeArrowheads="1"/>
            </p:cNvSpPr>
            <p:nvPr/>
          </p:nvSpPr>
          <p:spPr bwMode="auto">
            <a:xfrm>
              <a:off x="4115805" y="3876721"/>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7" name="Rectangle 109"/>
            <p:cNvSpPr>
              <a:spLocks noChangeArrowheads="1"/>
            </p:cNvSpPr>
            <p:nvPr/>
          </p:nvSpPr>
          <p:spPr bwMode="auto">
            <a:xfrm>
              <a:off x="1407092" y="4587798"/>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smtClean="0"/>
                <a:t>UMD</a:t>
              </a:r>
              <a:r>
                <a:rPr lang="en-US" sz="1400" dirty="0" smtClean="0"/>
                <a:t>/ Coker</a:t>
              </a:r>
              <a:endParaRPr lang="en-US" sz="1400" dirty="0"/>
            </a:p>
            <a:p>
              <a:pPr algn="ctr">
                <a:tabLst>
                  <a:tab pos="338138" algn="l"/>
                </a:tabLst>
              </a:pPr>
              <a:r>
                <a:rPr lang="en-US" sz="1200" i="1" dirty="0" smtClean="0"/>
                <a:t>Power Train Experimentation</a:t>
              </a:r>
              <a:endParaRPr lang="en-US" sz="1200" dirty="0"/>
            </a:p>
          </p:txBody>
        </p:sp>
        <p:sp>
          <p:nvSpPr>
            <p:cNvPr id="38" name="Rectangle 110"/>
            <p:cNvSpPr>
              <a:spLocks noChangeArrowheads="1"/>
            </p:cNvSpPr>
            <p:nvPr/>
          </p:nvSpPr>
          <p:spPr bwMode="auto">
            <a:xfrm>
              <a:off x="4575742" y="4587798"/>
              <a:ext cx="3454400"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smtClean="0">
                  <a:solidFill>
                    <a:schemeClr val="tx1"/>
                  </a:solidFill>
                  <a:cs typeface="Times New Roman" pitchFamily="18" charset="0"/>
                </a:rPr>
                <a:t>Transmission, gears and bearing test laboratory for power train validation</a:t>
              </a:r>
              <a:endParaRPr lang="en-US" sz="1200" b="0" dirty="0">
                <a:solidFill>
                  <a:schemeClr val="tx1"/>
                </a:solidFill>
                <a:cs typeface="Times New Roman" pitchFamily="18" charset="0"/>
              </a:endParaRPr>
            </a:p>
          </p:txBody>
        </p:sp>
        <p:sp>
          <p:nvSpPr>
            <p:cNvPr id="39" name="AutoShape 111"/>
            <p:cNvSpPr>
              <a:spLocks noChangeArrowheads="1"/>
            </p:cNvSpPr>
            <p:nvPr/>
          </p:nvSpPr>
          <p:spPr bwMode="auto">
            <a:xfrm>
              <a:off x="4129655" y="4694161"/>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1" name="Rectangle 109"/>
            <p:cNvSpPr>
              <a:spLocks noChangeArrowheads="1"/>
            </p:cNvSpPr>
            <p:nvPr/>
          </p:nvSpPr>
          <p:spPr bwMode="auto">
            <a:xfrm>
              <a:off x="1434801" y="5446780"/>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smtClean="0"/>
                <a:t>Sikorsky</a:t>
              </a:r>
              <a:r>
                <a:rPr lang="en-US" sz="1400" dirty="0" smtClean="0"/>
                <a:t>/ Davis</a:t>
              </a:r>
              <a:endParaRPr lang="en-US" sz="1400" dirty="0"/>
            </a:p>
            <a:p>
              <a:pPr algn="ctr">
                <a:tabLst>
                  <a:tab pos="338138" algn="l"/>
                </a:tabLst>
              </a:pPr>
              <a:r>
                <a:rPr lang="en-US" sz="1200" i="1" dirty="0" smtClean="0"/>
                <a:t>Helicopter validation</a:t>
              </a:r>
              <a:endParaRPr lang="en-US" sz="1200" dirty="0"/>
            </a:p>
          </p:txBody>
        </p:sp>
        <p:sp>
          <p:nvSpPr>
            <p:cNvPr id="42" name="Rectangle 110"/>
            <p:cNvSpPr>
              <a:spLocks noChangeArrowheads="1"/>
            </p:cNvSpPr>
            <p:nvPr/>
          </p:nvSpPr>
          <p:spPr bwMode="auto">
            <a:xfrm>
              <a:off x="4603451" y="5446780"/>
              <a:ext cx="3454400"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smtClean="0">
                  <a:solidFill>
                    <a:schemeClr val="tx1"/>
                  </a:solidFill>
                  <a:cs typeface="Times New Roman" pitchFamily="18" charset="0"/>
                </a:rPr>
                <a:t>Experimentation, lab and aircraft power train prognosis validation</a:t>
              </a:r>
              <a:endParaRPr lang="en-US" sz="1200" b="0" dirty="0">
                <a:solidFill>
                  <a:schemeClr val="tx1"/>
                </a:solidFill>
                <a:cs typeface="Times New Roman" pitchFamily="18" charset="0"/>
              </a:endParaRPr>
            </a:p>
          </p:txBody>
        </p:sp>
        <p:sp>
          <p:nvSpPr>
            <p:cNvPr id="43" name="AutoShape 111"/>
            <p:cNvSpPr>
              <a:spLocks noChangeArrowheads="1"/>
            </p:cNvSpPr>
            <p:nvPr/>
          </p:nvSpPr>
          <p:spPr bwMode="auto">
            <a:xfrm>
              <a:off x="4157364" y="5553143"/>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4" name="TextBox 43"/>
            <p:cNvSpPr txBox="1"/>
            <p:nvPr/>
          </p:nvSpPr>
          <p:spPr>
            <a:xfrm>
              <a:off x="3034145" y="817439"/>
              <a:ext cx="3976254" cy="400110"/>
            </a:xfrm>
            <a:prstGeom prst="rect">
              <a:avLst/>
            </a:prstGeom>
            <a:noFill/>
          </p:spPr>
          <p:txBody>
            <a:bodyPr wrap="square" rtlCol="0">
              <a:spAutoFit/>
            </a:bodyPr>
            <a:lstStyle/>
            <a:p>
              <a:r>
                <a:rPr lang="en-US" sz="2000" b="1" dirty="0" smtClean="0"/>
                <a:t>Reasoning and Prediction</a:t>
              </a:r>
            </a:p>
          </p:txBody>
        </p:sp>
      </p:gr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11</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dirty="0">
                  <a:latin typeface="Arial" charset="0"/>
                </a:rPr>
                <a:t>Prognosis Program</a:t>
              </a:r>
            </a:p>
            <a:p>
              <a:pPr algn="ctr" defTabSz="1023938" eaLnBrk="0" hangingPunct="0">
                <a:lnSpc>
                  <a:spcPct val="85000"/>
                </a:lnSpc>
                <a:spcBef>
                  <a:spcPct val="25000"/>
                </a:spcBef>
              </a:pPr>
              <a:r>
                <a:rPr lang="en-US" sz="1200" b="1" dirty="0">
                  <a:latin typeface="Arial" charset="0"/>
                </a:rPr>
                <a:t>Program Manager - Madsen</a:t>
              </a:r>
            </a:p>
            <a:p>
              <a:pPr algn="ctr" defTabSz="1023938" eaLnBrk="0" hangingPunct="0">
                <a:lnSpc>
                  <a:spcPct val="85000"/>
                </a:lnSpc>
                <a:spcBef>
                  <a:spcPct val="25000"/>
                </a:spcBef>
              </a:pPr>
              <a:r>
                <a:rPr lang="en-US" sz="1200" b="1" dirty="0">
                  <a:latin typeface="Arial" charset="0"/>
                </a:rPr>
                <a:t>Principal Scientist - </a:t>
              </a:r>
              <a:r>
                <a:rPr lang="en-US" sz="1200" b="1" dirty="0" err="1">
                  <a:latin typeface="Arial" charset="0"/>
                </a:rPr>
                <a:t>Papazian</a:t>
              </a:r>
              <a:endParaRPr lang="en-US" sz="1200" b="1" dirty="0">
                <a:latin typeface="Arial" charset="0"/>
              </a:endParaRP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grpSp>
        <p:nvGrpSpPr>
          <p:cNvPr id="45" name="Group 44"/>
          <p:cNvGrpSpPr/>
          <p:nvPr/>
        </p:nvGrpSpPr>
        <p:grpSpPr>
          <a:xfrm>
            <a:off x="1025573" y="1957197"/>
            <a:ext cx="7169322" cy="2635623"/>
            <a:chOff x="656867" y="1949823"/>
            <a:chExt cx="7169322" cy="2635623"/>
          </a:xfrm>
        </p:grpSpPr>
        <p:sp>
          <p:nvSpPr>
            <p:cNvPr id="33" name="Text Box 22"/>
            <p:cNvSpPr txBox="1">
              <a:spLocks noChangeArrowheads="1"/>
            </p:cNvSpPr>
            <p:nvPr/>
          </p:nvSpPr>
          <p:spPr bwMode="auto">
            <a:xfrm>
              <a:off x="1288770" y="2121966"/>
              <a:ext cx="2179638"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a:t>Members</a:t>
              </a:r>
            </a:p>
          </p:txBody>
        </p:sp>
        <p:sp>
          <p:nvSpPr>
            <p:cNvPr id="34" name="Text Box 23"/>
            <p:cNvSpPr txBox="1">
              <a:spLocks noChangeArrowheads="1"/>
            </p:cNvSpPr>
            <p:nvPr/>
          </p:nvSpPr>
          <p:spPr bwMode="auto">
            <a:xfrm>
              <a:off x="5233707" y="2137841"/>
              <a:ext cx="1641475"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a:t>Role</a:t>
              </a:r>
            </a:p>
          </p:txBody>
        </p:sp>
        <p:sp>
          <p:nvSpPr>
            <p:cNvPr id="35" name="Rectangle 34"/>
            <p:cNvSpPr/>
            <p:nvPr/>
          </p:nvSpPr>
          <p:spPr>
            <a:xfrm>
              <a:off x="656867" y="1949823"/>
              <a:ext cx="7169322" cy="2635623"/>
            </a:xfrm>
            <a:prstGeom prst="rect">
              <a:avLst/>
            </a:prstGeom>
            <a:solidFill>
              <a:srgbClr val="FFFF9B"/>
            </a:solidFill>
            <a:ln>
              <a:noFill/>
            </a:ln>
            <a:effectLst>
              <a:glow rad="228600">
                <a:schemeClr val="accent4">
                  <a:satMod val="175000"/>
                  <a:alpha val="40000"/>
                </a:schemeClr>
              </a:glow>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267662" y="2027674"/>
              <a:ext cx="4207761" cy="400110"/>
            </a:xfrm>
            <a:prstGeom prst="rect">
              <a:avLst/>
            </a:prstGeom>
            <a:noFill/>
          </p:spPr>
          <p:txBody>
            <a:bodyPr wrap="square" rtlCol="0">
              <a:spAutoFit/>
            </a:bodyPr>
            <a:lstStyle/>
            <a:p>
              <a:pPr algn="ctr"/>
              <a:r>
                <a:rPr lang="en-US" sz="2000" b="1" dirty="0" smtClean="0"/>
                <a:t>System Architecture</a:t>
              </a:r>
            </a:p>
          </p:txBody>
        </p:sp>
        <p:sp>
          <p:nvSpPr>
            <p:cNvPr id="37" name="Rectangle 21"/>
            <p:cNvSpPr>
              <a:spLocks noChangeArrowheads="1"/>
            </p:cNvSpPr>
            <p:nvPr/>
          </p:nvSpPr>
          <p:spPr bwMode="auto">
            <a:xfrm>
              <a:off x="884517" y="2742398"/>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NGC ACS</a:t>
              </a:r>
              <a:r>
                <a:rPr lang="en-US" sz="1400" dirty="0"/>
                <a:t> / </a:t>
              </a:r>
              <a:r>
                <a:rPr lang="en-US" sz="1400" dirty="0" err="1"/>
                <a:t>Teng</a:t>
              </a:r>
              <a:endParaRPr lang="en-US" sz="1400" dirty="0"/>
            </a:p>
            <a:p>
              <a:pPr algn="ctr">
                <a:tabLst>
                  <a:tab pos="338138" algn="l"/>
                </a:tabLst>
              </a:pPr>
              <a:r>
                <a:rPr lang="en-US" sz="1200" i="1" dirty="0"/>
                <a:t>Overall Architecture</a:t>
              </a:r>
              <a:endParaRPr lang="en-US" sz="1200" dirty="0"/>
            </a:p>
          </p:txBody>
        </p:sp>
        <p:sp>
          <p:nvSpPr>
            <p:cNvPr id="38" name="Rectangle 24"/>
            <p:cNvSpPr>
              <a:spLocks noChangeArrowheads="1"/>
            </p:cNvSpPr>
            <p:nvPr/>
          </p:nvSpPr>
          <p:spPr bwMode="auto">
            <a:xfrm>
              <a:off x="4053167" y="2742398"/>
              <a:ext cx="3452813"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a:solidFill>
                    <a:schemeClr val="tx1"/>
                  </a:solidFill>
                  <a:cs typeface="Times New Roman" pitchFamily="18" charset="0"/>
                </a:rPr>
                <a:t>Open Systems Architecture, infrastructure, security, multi-site communications, collaboration environment, user interfaces.</a:t>
              </a:r>
            </a:p>
          </p:txBody>
        </p:sp>
        <p:sp>
          <p:nvSpPr>
            <p:cNvPr id="39" name="AutoShape 25"/>
            <p:cNvSpPr>
              <a:spLocks noChangeArrowheads="1"/>
            </p:cNvSpPr>
            <p:nvPr/>
          </p:nvSpPr>
          <p:spPr bwMode="auto">
            <a:xfrm>
              <a:off x="3607080" y="2848760"/>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0" name="Rectangle 26"/>
            <p:cNvSpPr>
              <a:spLocks noChangeArrowheads="1"/>
            </p:cNvSpPr>
            <p:nvPr/>
          </p:nvSpPr>
          <p:spPr bwMode="auto">
            <a:xfrm>
              <a:off x="884517" y="3471060"/>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Cornell</a:t>
              </a:r>
              <a:r>
                <a:rPr lang="en-US" sz="1400" dirty="0"/>
                <a:t> / </a:t>
              </a:r>
              <a:r>
                <a:rPr lang="en-US" sz="1400" dirty="0" err="1"/>
                <a:t>Ingraffea</a:t>
              </a:r>
              <a:endParaRPr lang="en-US" sz="1400" dirty="0"/>
            </a:p>
            <a:p>
              <a:pPr algn="ctr">
                <a:tabLst>
                  <a:tab pos="338138" algn="l"/>
                </a:tabLst>
              </a:pPr>
              <a:r>
                <a:rPr lang="en-US" sz="1200" i="1" dirty="0"/>
                <a:t>Modular Web Services</a:t>
              </a:r>
              <a:endParaRPr lang="en-US" sz="1200" dirty="0"/>
            </a:p>
          </p:txBody>
        </p:sp>
        <p:sp>
          <p:nvSpPr>
            <p:cNvPr id="41" name="Rectangle 27"/>
            <p:cNvSpPr>
              <a:spLocks noChangeArrowheads="1"/>
            </p:cNvSpPr>
            <p:nvPr/>
          </p:nvSpPr>
          <p:spPr bwMode="auto">
            <a:xfrm>
              <a:off x="4053167" y="3471060"/>
              <a:ext cx="3451225"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Distributed modeling web services, advanced visualization, adaptive software, &amp; digital material format definition. </a:t>
              </a:r>
            </a:p>
          </p:txBody>
        </p:sp>
        <p:sp>
          <p:nvSpPr>
            <p:cNvPr id="42" name="AutoShape 28"/>
            <p:cNvSpPr>
              <a:spLocks noChangeArrowheads="1"/>
            </p:cNvSpPr>
            <p:nvPr/>
          </p:nvSpPr>
          <p:spPr bwMode="auto">
            <a:xfrm>
              <a:off x="3607080" y="3577423"/>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3" name="Text Box 102"/>
            <p:cNvSpPr txBox="1">
              <a:spLocks noChangeArrowheads="1"/>
            </p:cNvSpPr>
            <p:nvPr/>
          </p:nvSpPr>
          <p:spPr bwMode="auto">
            <a:xfrm>
              <a:off x="1151633" y="2365744"/>
              <a:ext cx="2179638"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dirty="0"/>
                <a:t>Members</a:t>
              </a:r>
            </a:p>
          </p:txBody>
        </p:sp>
        <p:sp>
          <p:nvSpPr>
            <p:cNvPr id="44" name="Text Box 103"/>
            <p:cNvSpPr txBox="1">
              <a:spLocks noChangeArrowheads="1"/>
            </p:cNvSpPr>
            <p:nvPr/>
          </p:nvSpPr>
          <p:spPr bwMode="auto">
            <a:xfrm>
              <a:off x="5096570" y="2381619"/>
              <a:ext cx="1641475"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a:t>Role</a:t>
              </a:r>
            </a:p>
          </p:txBody>
        </p:sp>
      </p:gr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12</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Prognosis Program</a:t>
              </a:r>
            </a:p>
            <a:p>
              <a:pPr algn="ctr" defTabSz="1023938" eaLnBrk="0" hangingPunct="0">
                <a:lnSpc>
                  <a:spcPct val="85000"/>
                </a:lnSpc>
                <a:spcBef>
                  <a:spcPct val="25000"/>
                </a:spcBef>
              </a:pPr>
              <a:r>
                <a:rPr lang="en-US" sz="1200" b="1">
                  <a:latin typeface="Arial" charset="0"/>
                </a:rPr>
                <a:t>Program Manager - Madsen</a:t>
              </a:r>
            </a:p>
            <a:p>
              <a:pPr algn="ctr" defTabSz="1023938" eaLnBrk="0" hangingPunct="0">
                <a:lnSpc>
                  <a:spcPct val="85000"/>
                </a:lnSpc>
                <a:spcBef>
                  <a:spcPct val="25000"/>
                </a:spcBef>
              </a:pPr>
              <a:r>
                <a:rPr lang="en-US" sz="1200" b="1">
                  <a:latin typeface="Arial" charset="0"/>
                </a:rPr>
                <a:t>Principal Scientist - Papazian</a:t>
              </a: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grpSp>
        <p:nvGrpSpPr>
          <p:cNvPr id="41" name="Group 40"/>
          <p:cNvGrpSpPr/>
          <p:nvPr/>
        </p:nvGrpSpPr>
        <p:grpSpPr>
          <a:xfrm>
            <a:off x="1572383" y="1253613"/>
            <a:ext cx="5972538" cy="4859594"/>
            <a:chOff x="1284790" y="1076633"/>
            <a:chExt cx="5972538" cy="4859594"/>
          </a:xfrm>
        </p:grpSpPr>
        <p:sp>
          <p:nvSpPr>
            <p:cNvPr id="38" name="Rectangle 37"/>
            <p:cNvSpPr/>
            <p:nvPr/>
          </p:nvSpPr>
          <p:spPr>
            <a:xfrm>
              <a:off x="1284790" y="1076633"/>
              <a:ext cx="5972538" cy="4859594"/>
            </a:xfrm>
            <a:prstGeom prst="rect">
              <a:avLst/>
            </a:prstGeom>
            <a:solidFill>
              <a:srgbClr val="FFFF9B"/>
            </a:solidFill>
            <a:ln>
              <a:noFill/>
            </a:ln>
            <a:effectLst>
              <a:glow rad="228600">
                <a:schemeClr val="accent4">
                  <a:satMod val="175000"/>
                  <a:alpha val="40000"/>
                </a:schemeClr>
              </a:glow>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71320" y="1128764"/>
              <a:ext cx="4207761" cy="400110"/>
            </a:xfrm>
            <a:prstGeom prst="rect">
              <a:avLst/>
            </a:prstGeom>
            <a:noFill/>
          </p:spPr>
          <p:txBody>
            <a:bodyPr wrap="square" rtlCol="0">
              <a:spAutoFit/>
            </a:bodyPr>
            <a:lstStyle/>
            <a:p>
              <a:pPr algn="ctr"/>
              <a:r>
                <a:rPr lang="en-US" sz="2000" b="1" dirty="0" smtClean="0"/>
                <a:t>Demonstrations</a:t>
              </a:r>
            </a:p>
          </p:txBody>
        </p:sp>
        <p:sp>
          <p:nvSpPr>
            <p:cNvPr id="40" name="Text Box 102"/>
            <p:cNvSpPr txBox="1">
              <a:spLocks noChangeArrowheads="1"/>
            </p:cNvSpPr>
            <p:nvPr/>
          </p:nvSpPr>
          <p:spPr bwMode="auto">
            <a:xfrm>
              <a:off x="1834539" y="1635343"/>
              <a:ext cx="2179638"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dirty="0"/>
                <a:t>Members</a:t>
              </a:r>
            </a:p>
          </p:txBody>
        </p:sp>
        <p:sp>
          <p:nvSpPr>
            <p:cNvPr id="24" name="Text Box 83"/>
            <p:cNvSpPr txBox="1">
              <a:spLocks noChangeArrowheads="1"/>
            </p:cNvSpPr>
            <p:nvPr/>
          </p:nvSpPr>
          <p:spPr bwMode="auto">
            <a:xfrm>
              <a:off x="4930401" y="1574443"/>
              <a:ext cx="1641475"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dirty="0"/>
                <a:t>Role</a:t>
              </a:r>
            </a:p>
          </p:txBody>
        </p:sp>
        <p:sp>
          <p:nvSpPr>
            <p:cNvPr id="45" name="Rectangle 86"/>
            <p:cNvSpPr>
              <a:spLocks noChangeArrowheads="1"/>
            </p:cNvSpPr>
            <p:nvPr/>
          </p:nvSpPr>
          <p:spPr bwMode="auto">
            <a:xfrm>
              <a:off x="1934177" y="2133186"/>
              <a:ext cx="1920875" cy="647700"/>
            </a:xfrm>
            <a:prstGeom prst="rect">
              <a:avLst/>
            </a:prstGeom>
            <a:solidFill>
              <a:schemeClr val="bg1"/>
            </a:solidFill>
            <a:ln w="9525">
              <a:solidFill>
                <a:schemeClr val="tx1"/>
              </a:solidFill>
              <a:miter lim="800000"/>
              <a:headEnd/>
              <a:tailEnd/>
            </a:ln>
          </p:spPr>
          <p:txBody>
            <a:bodyPr lIns="96661" tIns="48331" rIns="96661" bIns="48331" anchor="ctr"/>
            <a:lstStyle/>
            <a:p>
              <a:pPr algn="ctr">
                <a:lnSpc>
                  <a:spcPct val="85000"/>
                </a:lnSpc>
                <a:tabLst>
                  <a:tab pos="338138" algn="l"/>
                </a:tabLst>
              </a:pPr>
              <a:r>
                <a:rPr lang="en-US" sz="1400" u="sng" dirty="0"/>
                <a:t>NGC EA-6B</a:t>
              </a:r>
              <a:r>
                <a:rPr lang="en-US" sz="1400" dirty="0"/>
                <a:t> / </a:t>
              </a:r>
              <a:r>
                <a:rPr lang="en-US" sz="1400" dirty="0" smtClean="0"/>
                <a:t>Warren</a:t>
              </a:r>
            </a:p>
            <a:p>
              <a:pPr algn="ctr">
                <a:lnSpc>
                  <a:spcPct val="85000"/>
                </a:lnSpc>
                <a:tabLst>
                  <a:tab pos="338138" algn="l"/>
                </a:tabLst>
              </a:pPr>
              <a:r>
                <a:rPr lang="en-US" sz="1400" dirty="0" smtClean="0"/>
                <a:t>Anagnostou</a:t>
              </a:r>
              <a:endParaRPr lang="en-US" sz="1400" dirty="0"/>
            </a:p>
          </p:txBody>
        </p:sp>
        <p:sp>
          <p:nvSpPr>
            <p:cNvPr id="48" name="Rectangle 89"/>
            <p:cNvSpPr>
              <a:spLocks noChangeArrowheads="1"/>
            </p:cNvSpPr>
            <p:nvPr/>
          </p:nvSpPr>
          <p:spPr bwMode="auto">
            <a:xfrm>
              <a:off x="4404327" y="2133186"/>
              <a:ext cx="2262188" cy="652463"/>
            </a:xfrm>
            <a:prstGeom prst="rect">
              <a:avLst/>
            </a:prstGeom>
            <a:solidFill>
              <a:schemeClr val="bg1"/>
            </a:solidFill>
            <a:ln w="9525">
              <a:solidFill>
                <a:schemeClr val="tx1"/>
              </a:solidFill>
              <a:miter lim="800000"/>
              <a:headEnd/>
              <a:tailEnd/>
            </a:ln>
          </p:spPr>
          <p:txBody>
            <a:bodyPr lIns="96661" tIns="48331" rIns="96661" bIns="48331"/>
            <a:lstStyle/>
            <a:p>
              <a:r>
                <a:rPr lang="en-US" sz="1200" b="0" dirty="0">
                  <a:solidFill>
                    <a:schemeClr val="tx1"/>
                  </a:solidFill>
                  <a:cs typeface="Times New Roman" pitchFamily="18" charset="0"/>
                </a:rPr>
                <a:t>EA-6B outer wing panel lower cover structural engineering support</a:t>
              </a:r>
            </a:p>
          </p:txBody>
        </p:sp>
        <p:sp>
          <p:nvSpPr>
            <p:cNvPr id="51" name="AutoShape 90"/>
            <p:cNvSpPr>
              <a:spLocks noChangeArrowheads="1"/>
            </p:cNvSpPr>
            <p:nvPr/>
          </p:nvSpPr>
          <p:spPr bwMode="auto">
            <a:xfrm>
              <a:off x="3958240" y="2239549"/>
              <a:ext cx="376238"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52" name="Rectangle 91"/>
            <p:cNvSpPr>
              <a:spLocks noChangeArrowheads="1"/>
            </p:cNvSpPr>
            <p:nvPr/>
          </p:nvSpPr>
          <p:spPr bwMode="auto">
            <a:xfrm>
              <a:off x="1934177" y="2861849"/>
              <a:ext cx="1933575" cy="647700"/>
            </a:xfrm>
            <a:prstGeom prst="rect">
              <a:avLst/>
            </a:prstGeom>
            <a:solidFill>
              <a:schemeClr val="bg1"/>
            </a:solidFill>
            <a:ln w="9525">
              <a:solidFill>
                <a:schemeClr val="tx1"/>
              </a:solidFill>
              <a:miter lim="800000"/>
              <a:headEnd/>
              <a:tailEnd/>
            </a:ln>
          </p:spPr>
          <p:txBody>
            <a:bodyPr lIns="96661" tIns="48331" rIns="96661" bIns="48331" anchor="ctr"/>
            <a:lstStyle/>
            <a:p>
              <a:pPr algn="ctr">
                <a:lnSpc>
                  <a:spcPct val="85000"/>
                </a:lnSpc>
                <a:tabLst>
                  <a:tab pos="338138" algn="l"/>
                </a:tabLst>
              </a:pPr>
              <a:r>
                <a:rPr lang="en-US" sz="1400" u="sng" dirty="0"/>
                <a:t>Sikorsky</a:t>
              </a:r>
              <a:r>
                <a:rPr lang="en-US" sz="1400" dirty="0"/>
                <a:t> / </a:t>
              </a:r>
              <a:r>
                <a:rPr lang="en-US" sz="1400" dirty="0" smtClean="0"/>
                <a:t>Davis</a:t>
              </a:r>
            </a:p>
            <a:p>
              <a:pPr algn="ctr">
                <a:lnSpc>
                  <a:spcPct val="85000"/>
                </a:lnSpc>
                <a:tabLst>
                  <a:tab pos="338138" algn="l"/>
                </a:tabLst>
              </a:pPr>
              <a:r>
                <a:rPr lang="en-US" sz="1400" u="sng" dirty="0" smtClean="0"/>
                <a:t>NAVAIR</a:t>
              </a:r>
              <a:r>
                <a:rPr lang="en-US" sz="1400" dirty="0" smtClean="0"/>
                <a:t> /Hardman Engel</a:t>
              </a:r>
              <a:endParaRPr lang="en-US" sz="1400" dirty="0"/>
            </a:p>
          </p:txBody>
        </p:sp>
        <p:sp>
          <p:nvSpPr>
            <p:cNvPr id="53" name="Rectangle 92"/>
            <p:cNvSpPr>
              <a:spLocks noChangeArrowheads="1"/>
            </p:cNvSpPr>
            <p:nvPr/>
          </p:nvSpPr>
          <p:spPr bwMode="auto">
            <a:xfrm>
              <a:off x="4404327" y="2861849"/>
              <a:ext cx="2273300" cy="652463"/>
            </a:xfrm>
            <a:prstGeom prst="rect">
              <a:avLst/>
            </a:prstGeom>
            <a:solidFill>
              <a:schemeClr val="bg1"/>
            </a:solidFill>
            <a:ln w="9525">
              <a:solidFill>
                <a:schemeClr val="tx1"/>
              </a:solidFill>
              <a:miter lim="800000"/>
              <a:headEnd/>
              <a:tailEnd/>
            </a:ln>
          </p:spPr>
          <p:txBody>
            <a:bodyPr lIns="96661" tIns="48331" rIns="96661" bIns="48331"/>
            <a:lstStyle/>
            <a:p>
              <a:r>
                <a:rPr lang="en-US" sz="1200" b="0">
                  <a:solidFill>
                    <a:schemeClr val="tx1"/>
                  </a:solidFill>
                  <a:cs typeface="Times New Roman" pitchFamily="18" charset="0"/>
                </a:rPr>
                <a:t>H-60 carrier plate analysis and testing</a:t>
              </a:r>
            </a:p>
          </p:txBody>
        </p:sp>
        <p:sp>
          <p:nvSpPr>
            <p:cNvPr id="54" name="AutoShape 93"/>
            <p:cNvSpPr>
              <a:spLocks noChangeArrowheads="1"/>
            </p:cNvSpPr>
            <p:nvPr/>
          </p:nvSpPr>
          <p:spPr bwMode="auto">
            <a:xfrm>
              <a:off x="3958240" y="2968211"/>
              <a:ext cx="376238"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55" name="Rectangle 94"/>
            <p:cNvSpPr>
              <a:spLocks noChangeArrowheads="1"/>
            </p:cNvSpPr>
            <p:nvPr/>
          </p:nvSpPr>
          <p:spPr bwMode="auto">
            <a:xfrm>
              <a:off x="1934177" y="4327911"/>
              <a:ext cx="1933575" cy="647700"/>
            </a:xfrm>
            <a:prstGeom prst="rect">
              <a:avLst/>
            </a:prstGeom>
            <a:solidFill>
              <a:schemeClr val="bg1"/>
            </a:solidFill>
            <a:ln w="9525">
              <a:solidFill>
                <a:schemeClr val="tx1"/>
              </a:solidFill>
              <a:miter lim="800000"/>
              <a:headEnd/>
              <a:tailEnd/>
            </a:ln>
          </p:spPr>
          <p:txBody>
            <a:bodyPr lIns="96661" tIns="48331" rIns="96661" bIns="48331" anchor="ctr"/>
            <a:lstStyle/>
            <a:p>
              <a:pPr algn="ctr">
                <a:lnSpc>
                  <a:spcPct val="85000"/>
                </a:lnSpc>
                <a:tabLst>
                  <a:tab pos="338138" algn="l"/>
                </a:tabLst>
              </a:pPr>
              <a:r>
                <a:rPr lang="en-US" sz="1400" u="sng" dirty="0"/>
                <a:t>NAVAIR</a:t>
              </a:r>
              <a:r>
                <a:rPr lang="en-US" sz="1400" dirty="0"/>
                <a:t> / </a:t>
              </a:r>
              <a:r>
                <a:rPr lang="en-US" sz="1400" dirty="0" smtClean="0"/>
                <a:t>Hoffman, Rusk</a:t>
              </a:r>
            </a:p>
          </p:txBody>
        </p:sp>
        <p:sp>
          <p:nvSpPr>
            <p:cNvPr id="56" name="Rectangle 95"/>
            <p:cNvSpPr>
              <a:spLocks noChangeArrowheads="1"/>
            </p:cNvSpPr>
            <p:nvPr/>
          </p:nvSpPr>
          <p:spPr bwMode="auto">
            <a:xfrm>
              <a:off x="4404327" y="4327911"/>
              <a:ext cx="2276475" cy="652463"/>
            </a:xfrm>
            <a:prstGeom prst="rect">
              <a:avLst/>
            </a:prstGeom>
            <a:solidFill>
              <a:schemeClr val="bg1"/>
            </a:solidFill>
            <a:ln w="9525">
              <a:solidFill>
                <a:schemeClr val="tx1"/>
              </a:solidFill>
              <a:miter lim="800000"/>
              <a:headEnd/>
              <a:tailEnd/>
            </a:ln>
          </p:spPr>
          <p:txBody>
            <a:bodyPr lIns="96661" tIns="48331" rIns="96661" bIns="48331"/>
            <a:lstStyle/>
            <a:p>
              <a:r>
                <a:rPr lang="en-US" sz="1200" b="0">
                  <a:solidFill>
                    <a:schemeClr val="tx1"/>
                  </a:solidFill>
                  <a:cs typeface="Times New Roman" pitchFamily="18" charset="0"/>
                </a:rPr>
                <a:t>EA-6B outer wing panel full-scale testing at Patuxent River NAS</a:t>
              </a:r>
            </a:p>
          </p:txBody>
        </p:sp>
        <p:sp>
          <p:nvSpPr>
            <p:cNvPr id="57" name="AutoShape 96"/>
            <p:cNvSpPr>
              <a:spLocks noChangeArrowheads="1"/>
            </p:cNvSpPr>
            <p:nvPr/>
          </p:nvSpPr>
          <p:spPr bwMode="auto">
            <a:xfrm>
              <a:off x="3958240" y="4434274"/>
              <a:ext cx="376238"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32" name="Rectangle 94"/>
            <p:cNvSpPr>
              <a:spLocks noChangeArrowheads="1"/>
            </p:cNvSpPr>
            <p:nvPr/>
          </p:nvSpPr>
          <p:spPr bwMode="auto">
            <a:xfrm>
              <a:off x="1931723" y="5084979"/>
              <a:ext cx="1933575" cy="647700"/>
            </a:xfrm>
            <a:prstGeom prst="rect">
              <a:avLst/>
            </a:prstGeom>
            <a:solidFill>
              <a:schemeClr val="bg1"/>
            </a:solidFill>
            <a:ln w="9525">
              <a:solidFill>
                <a:schemeClr val="tx1"/>
              </a:solidFill>
              <a:miter lim="800000"/>
              <a:headEnd/>
              <a:tailEnd/>
            </a:ln>
          </p:spPr>
          <p:txBody>
            <a:bodyPr lIns="96661" tIns="48331" rIns="96661" bIns="48331" anchor="ctr"/>
            <a:lstStyle/>
            <a:p>
              <a:pPr algn="ctr">
                <a:lnSpc>
                  <a:spcPct val="85000"/>
                </a:lnSpc>
                <a:tabLst>
                  <a:tab pos="338138" algn="l"/>
                </a:tabLst>
              </a:pPr>
              <a:r>
                <a:rPr lang="en-US" sz="1400" u="sng" dirty="0"/>
                <a:t>NAVAIR</a:t>
              </a:r>
              <a:r>
                <a:rPr lang="en-US" sz="1400" dirty="0"/>
                <a:t> / </a:t>
              </a:r>
              <a:r>
                <a:rPr lang="en-US" sz="1400" dirty="0" smtClean="0"/>
                <a:t>Phan</a:t>
              </a:r>
              <a:endParaRPr lang="en-US" sz="1400" dirty="0"/>
            </a:p>
          </p:txBody>
        </p:sp>
        <p:sp>
          <p:nvSpPr>
            <p:cNvPr id="33" name="Rectangle 95"/>
            <p:cNvSpPr>
              <a:spLocks noChangeArrowheads="1"/>
            </p:cNvSpPr>
            <p:nvPr/>
          </p:nvSpPr>
          <p:spPr bwMode="auto">
            <a:xfrm>
              <a:off x="4401873" y="5084979"/>
              <a:ext cx="2276475" cy="652463"/>
            </a:xfrm>
            <a:prstGeom prst="rect">
              <a:avLst/>
            </a:prstGeom>
            <a:solidFill>
              <a:schemeClr val="bg1"/>
            </a:solidFill>
            <a:ln w="9525">
              <a:solidFill>
                <a:schemeClr val="tx1"/>
              </a:solidFill>
              <a:miter lim="800000"/>
              <a:headEnd/>
              <a:tailEnd/>
            </a:ln>
          </p:spPr>
          <p:txBody>
            <a:bodyPr lIns="96661" tIns="48331" rIns="96661" bIns="48331"/>
            <a:lstStyle/>
            <a:p>
              <a:r>
                <a:rPr lang="en-US" sz="1200" b="0" dirty="0" smtClean="0">
                  <a:solidFill>
                    <a:schemeClr val="tx1"/>
                  </a:solidFill>
                  <a:cs typeface="Times New Roman" pitchFamily="18" charset="0"/>
                </a:rPr>
                <a:t>24 month P-3 Flight Demonstration at Jacksonville NAS</a:t>
              </a:r>
              <a:endParaRPr lang="en-US" sz="1200" b="0" dirty="0">
                <a:solidFill>
                  <a:schemeClr val="tx1"/>
                </a:solidFill>
                <a:cs typeface="Times New Roman" pitchFamily="18" charset="0"/>
              </a:endParaRPr>
            </a:p>
          </p:txBody>
        </p:sp>
        <p:sp>
          <p:nvSpPr>
            <p:cNvPr id="34" name="AutoShape 96"/>
            <p:cNvSpPr>
              <a:spLocks noChangeArrowheads="1"/>
            </p:cNvSpPr>
            <p:nvPr/>
          </p:nvSpPr>
          <p:spPr bwMode="auto">
            <a:xfrm>
              <a:off x="3955786" y="5191342"/>
              <a:ext cx="376238"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35" name="Rectangle 94"/>
            <p:cNvSpPr>
              <a:spLocks noChangeArrowheads="1"/>
            </p:cNvSpPr>
            <p:nvPr/>
          </p:nvSpPr>
          <p:spPr bwMode="auto">
            <a:xfrm>
              <a:off x="1939097" y="3595431"/>
              <a:ext cx="1933575" cy="647700"/>
            </a:xfrm>
            <a:prstGeom prst="rect">
              <a:avLst/>
            </a:prstGeom>
            <a:solidFill>
              <a:schemeClr val="bg1"/>
            </a:solidFill>
            <a:ln w="9525">
              <a:solidFill>
                <a:schemeClr val="tx1"/>
              </a:solidFill>
              <a:miter lim="800000"/>
              <a:headEnd/>
              <a:tailEnd/>
            </a:ln>
          </p:spPr>
          <p:txBody>
            <a:bodyPr lIns="96661" tIns="48331" rIns="96661" bIns="48331" anchor="ctr"/>
            <a:lstStyle/>
            <a:p>
              <a:pPr algn="ctr">
                <a:lnSpc>
                  <a:spcPct val="85000"/>
                </a:lnSpc>
                <a:tabLst>
                  <a:tab pos="338138" algn="l"/>
                </a:tabLst>
              </a:pPr>
              <a:r>
                <a:rPr lang="en-US" sz="1400" u="sng" dirty="0" smtClean="0"/>
                <a:t>Sikorsky</a:t>
              </a:r>
              <a:r>
                <a:rPr lang="en-US" sz="1400" dirty="0" smtClean="0"/>
                <a:t> / </a:t>
              </a:r>
              <a:r>
                <a:rPr lang="en-US" sz="1400" dirty="0" err="1" smtClean="0"/>
                <a:t>Schaff</a:t>
              </a:r>
              <a:endParaRPr lang="en-US" sz="1400" dirty="0" smtClean="0"/>
            </a:p>
            <a:p>
              <a:pPr algn="ctr">
                <a:lnSpc>
                  <a:spcPct val="85000"/>
                </a:lnSpc>
                <a:tabLst>
                  <a:tab pos="338138" algn="l"/>
                </a:tabLst>
              </a:pPr>
              <a:r>
                <a:rPr lang="en-US" sz="1400" dirty="0" smtClean="0"/>
                <a:t>Whiteside</a:t>
              </a:r>
            </a:p>
            <a:p>
              <a:pPr algn="ctr">
                <a:lnSpc>
                  <a:spcPct val="85000"/>
                </a:lnSpc>
                <a:tabLst>
                  <a:tab pos="338138" algn="l"/>
                </a:tabLst>
              </a:pPr>
              <a:r>
                <a:rPr lang="en-US" sz="1400" i="1" dirty="0" smtClean="0"/>
                <a:t>Helicopters</a:t>
              </a:r>
              <a:endParaRPr lang="en-US" sz="1400" dirty="0"/>
            </a:p>
          </p:txBody>
        </p:sp>
        <p:sp>
          <p:nvSpPr>
            <p:cNvPr id="36" name="Rectangle 95"/>
            <p:cNvSpPr>
              <a:spLocks noChangeArrowheads="1"/>
            </p:cNvSpPr>
            <p:nvPr/>
          </p:nvSpPr>
          <p:spPr bwMode="auto">
            <a:xfrm>
              <a:off x="4409247" y="3595431"/>
              <a:ext cx="2276475" cy="652463"/>
            </a:xfrm>
            <a:prstGeom prst="rect">
              <a:avLst/>
            </a:prstGeom>
            <a:solidFill>
              <a:schemeClr val="bg1"/>
            </a:solidFill>
            <a:ln w="9525">
              <a:solidFill>
                <a:schemeClr val="tx1"/>
              </a:solidFill>
              <a:miter lim="800000"/>
              <a:headEnd/>
              <a:tailEnd/>
            </a:ln>
          </p:spPr>
          <p:txBody>
            <a:bodyPr lIns="96661" tIns="48331" rIns="96661" bIns="48331"/>
            <a:lstStyle/>
            <a:p>
              <a:r>
                <a:rPr lang="en-US" sz="1200" b="0" dirty="0" smtClean="0">
                  <a:solidFill>
                    <a:schemeClr val="tx1"/>
                  </a:solidFill>
                  <a:cs typeface="Times New Roman" pitchFamily="18" charset="0"/>
                </a:rPr>
                <a:t>H-60 composite flex beam analysis and testing</a:t>
              </a:r>
              <a:endParaRPr lang="en-US" sz="1200" b="0" dirty="0">
                <a:solidFill>
                  <a:schemeClr val="tx1"/>
                </a:solidFill>
                <a:cs typeface="Times New Roman" pitchFamily="18" charset="0"/>
              </a:endParaRPr>
            </a:p>
          </p:txBody>
        </p:sp>
        <p:sp>
          <p:nvSpPr>
            <p:cNvPr id="37" name="AutoShape 96"/>
            <p:cNvSpPr>
              <a:spLocks noChangeArrowheads="1"/>
            </p:cNvSpPr>
            <p:nvPr/>
          </p:nvSpPr>
          <p:spPr bwMode="auto">
            <a:xfrm>
              <a:off x="3963160" y="3701794"/>
              <a:ext cx="376238"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gr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Integrated Management Approach</a:t>
            </a:r>
            <a:endParaRPr lang="en-US" dirty="0"/>
          </a:p>
        </p:txBody>
      </p:sp>
      <p:sp>
        <p:nvSpPr>
          <p:cNvPr id="3" name="Content Placeholder 2"/>
          <p:cNvSpPr>
            <a:spLocks noGrp="1"/>
          </p:cNvSpPr>
          <p:nvPr>
            <p:ph idx="1"/>
          </p:nvPr>
        </p:nvSpPr>
        <p:spPr>
          <a:xfrm>
            <a:off x="304800" y="1225104"/>
            <a:ext cx="8382000" cy="5271561"/>
          </a:xfrm>
        </p:spPr>
        <p:txBody>
          <a:bodyPr>
            <a:normAutofit fontScale="92500"/>
          </a:bodyPr>
          <a:lstStyle/>
          <a:p>
            <a:r>
              <a:rPr lang="en-US" dirty="0" smtClean="0"/>
              <a:t>Quarterly reviews to government – DARPA, NAVAIR, ONR, AFRL, AFOSR, ARMY, FAA</a:t>
            </a:r>
          </a:p>
          <a:p>
            <a:r>
              <a:rPr lang="en-US" dirty="0" smtClean="0"/>
              <a:t>Continuous contact with DARPA, NAVAIR, and Advisory Board</a:t>
            </a:r>
          </a:p>
          <a:p>
            <a:r>
              <a:rPr lang="en-US" dirty="0" smtClean="0"/>
              <a:t>Continuous contact with our team members</a:t>
            </a:r>
          </a:p>
          <a:p>
            <a:pPr lvl="1"/>
            <a:r>
              <a:rPr lang="en-US" dirty="0" smtClean="0"/>
              <a:t>Group TIMs prior to quarterly reviews</a:t>
            </a:r>
          </a:p>
          <a:p>
            <a:pPr lvl="1"/>
            <a:r>
              <a:rPr lang="en-US" dirty="0" smtClean="0"/>
              <a:t>Thrust area TIMs every 6 months or as needed</a:t>
            </a:r>
          </a:p>
          <a:p>
            <a:pPr lvl="1"/>
            <a:r>
              <a:rPr lang="en-US" dirty="0" smtClean="0"/>
              <a:t>Bi-weekly teleconferences with team members</a:t>
            </a:r>
          </a:p>
          <a:p>
            <a:pPr lvl="1"/>
            <a:r>
              <a:rPr lang="en-US" dirty="0" smtClean="0"/>
              <a:t>Visits to team member facilities</a:t>
            </a:r>
          </a:p>
          <a:p>
            <a:r>
              <a:rPr lang="en-US" dirty="0" smtClean="0"/>
              <a:t>Technical Planning</a:t>
            </a:r>
          </a:p>
          <a:p>
            <a:pPr lvl="1"/>
            <a:r>
              <a:rPr lang="en-US" dirty="0" smtClean="0"/>
              <a:t>Define system architecture, communication protocols</a:t>
            </a:r>
          </a:p>
          <a:p>
            <a:pPr lvl="1"/>
            <a:r>
              <a:rPr lang="en-US" dirty="0" smtClean="0"/>
              <a:t>Define experimentation and characterization effort, what is needed by whom and when</a:t>
            </a:r>
          </a:p>
          <a:p>
            <a:pPr lvl="1"/>
            <a:r>
              <a:rPr lang="en-US" dirty="0" smtClean="0"/>
              <a:t>Define team members roles, collaboration, source of inputs, outputs, variance of output</a:t>
            </a:r>
          </a:p>
          <a:p>
            <a:pPr lvl="1"/>
            <a:r>
              <a:rPr lang="en-US" dirty="0" smtClean="0"/>
              <a:t>Plan Milestone Demonstrations, sequence of demonstrations, who will be involved</a:t>
            </a:r>
          </a:p>
          <a:p>
            <a:pPr lvl="1"/>
            <a:r>
              <a:rPr lang="en-US" dirty="0" smtClean="0"/>
              <a:t>Provide data and information to team members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511749" y="2610465"/>
            <a:ext cx="3477573" cy="2150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sz="2400"/>
              <a:t>M &amp; S Group Integration and Major Tasks</a:t>
            </a:r>
          </a:p>
        </p:txBody>
      </p:sp>
      <p:sp>
        <p:nvSpPr>
          <p:cNvPr id="466948" name="Oval 4"/>
          <p:cNvSpPr>
            <a:spLocks noChangeArrowheads="1"/>
          </p:cNvSpPr>
          <p:nvPr/>
        </p:nvSpPr>
        <p:spPr bwMode="auto">
          <a:xfrm>
            <a:off x="5207000" y="2097088"/>
            <a:ext cx="2270125" cy="2019300"/>
          </a:xfrm>
          <a:prstGeom prst="ellipse">
            <a:avLst/>
          </a:prstGeom>
          <a:noFill/>
          <a:ln w="28575">
            <a:solidFill>
              <a:srgbClr val="333EA3"/>
            </a:solidFill>
            <a:round/>
            <a:headEnd/>
            <a:tailEnd/>
          </a:ln>
          <a:effectLst/>
        </p:spPr>
        <p:txBody>
          <a:bodyPr lIns="96661" tIns="48331" rIns="96661" bIns="48331" anchor="ctr">
            <a:spAutoFit/>
          </a:bodyPr>
          <a:lstStyle/>
          <a:p>
            <a:endParaRPr lang="en-US"/>
          </a:p>
        </p:txBody>
      </p:sp>
      <p:sp>
        <p:nvSpPr>
          <p:cNvPr id="466952" name="Oval 8"/>
          <p:cNvSpPr>
            <a:spLocks noChangeArrowheads="1"/>
          </p:cNvSpPr>
          <p:nvPr/>
        </p:nvSpPr>
        <p:spPr bwMode="auto">
          <a:xfrm>
            <a:off x="7094538" y="1871663"/>
            <a:ext cx="1250950" cy="2416175"/>
          </a:xfrm>
          <a:prstGeom prst="ellipse">
            <a:avLst/>
          </a:prstGeom>
          <a:noFill/>
          <a:ln w="28575">
            <a:solidFill>
              <a:srgbClr val="333EA3"/>
            </a:solidFill>
            <a:round/>
            <a:headEnd/>
            <a:tailEnd/>
          </a:ln>
          <a:effectLst/>
        </p:spPr>
        <p:txBody>
          <a:bodyPr lIns="96661" tIns="48331" rIns="96661" bIns="48331" anchor="ctr">
            <a:spAutoFit/>
          </a:bodyPr>
          <a:lstStyle/>
          <a:p>
            <a:endParaRPr lang="en-US"/>
          </a:p>
        </p:txBody>
      </p:sp>
      <p:sp>
        <p:nvSpPr>
          <p:cNvPr id="466953" name="Oval 9"/>
          <p:cNvSpPr>
            <a:spLocks noChangeArrowheads="1"/>
          </p:cNvSpPr>
          <p:nvPr/>
        </p:nvSpPr>
        <p:spPr bwMode="auto">
          <a:xfrm>
            <a:off x="5130800" y="1533525"/>
            <a:ext cx="2511425" cy="781050"/>
          </a:xfrm>
          <a:prstGeom prst="ellipse">
            <a:avLst/>
          </a:prstGeom>
          <a:noFill/>
          <a:ln w="28575">
            <a:solidFill>
              <a:srgbClr val="FF3300"/>
            </a:solidFill>
            <a:round/>
            <a:headEnd/>
            <a:tailEnd/>
          </a:ln>
          <a:effectLst/>
        </p:spPr>
        <p:txBody>
          <a:bodyPr lIns="96661" tIns="48331" rIns="96661" bIns="48331" anchor="ctr">
            <a:spAutoFit/>
          </a:bodyPr>
          <a:lstStyle/>
          <a:p>
            <a:endParaRPr lang="en-US"/>
          </a:p>
        </p:txBody>
      </p:sp>
      <p:sp>
        <p:nvSpPr>
          <p:cNvPr id="466954" name="Oval 10"/>
          <p:cNvSpPr>
            <a:spLocks noChangeArrowheads="1"/>
          </p:cNvSpPr>
          <p:nvPr/>
        </p:nvSpPr>
        <p:spPr bwMode="auto">
          <a:xfrm>
            <a:off x="3957638" y="1549400"/>
            <a:ext cx="1430337" cy="773113"/>
          </a:xfrm>
          <a:prstGeom prst="ellipse">
            <a:avLst/>
          </a:prstGeom>
          <a:noFill/>
          <a:ln w="28575">
            <a:solidFill>
              <a:srgbClr val="FF3300"/>
            </a:solidFill>
            <a:round/>
            <a:headEnd/>
            <a:tailEnd/>
          </a:ln>
          <a:effectLst/>
        </p:spPr>
        <p:txBody>
          <a:bodyPr lIns="96661" tIns="48331" rIns="96661" bIns="48331" anchor="ctr">
            <a:spAutoFit/>
          </a:bodyPr>
          <a:lstStyle/>
          <a:p>
            <a:endParaRPr lang="en-US"/>
          </a:p>
        </p:txBody>
      </p:sp>
      <p:sp>
        <p:nvSpPr>
          <p:cNvPr id="466955" name="Oval 11"/>
          <p:cNvSpPr>
            <a:spLocks noChangeArrowheads="1"/>
          </p:cNvSpPr>
          <p:nvPr/>
        </p:nvSpPr>
        <p:spPr bwMode="auto">
          <a:xfrm>
            <a:off x="3105150" y="2011363"/>
            <a:ext cx="1666875" cy="2395537"/>
          </a:xfrm>
          <a:prstGeom prst="ellipse">
            <a:avLst/>
          </a:prstGeom>
          <a:noFill/>
          <a:ln w="28575">
            <a:solidFill>
              <a:srgbClr val="333EA3"/>
            </a:solidFill>
            <a:round/>
            <a:headEnd/>
            <a:tailEnd/>
          </a:ln>
          <a:effectLst/>
        </p:spPr>
        <p:txBody>
          <a:bodyPr lIns="96661" tIns="48331" rIns="96661" bIns="48331" anchor="ctr">
            <a:spAutoFit/>
          </a:bodyPr>
          <a:lstStyle/>
          <a:p>
            <a:endParaRPr lang="en-US"/>
          </a:p>
        </p:txBody>
      </p:sp>
      <p:sp>
        <p:nvSpPr>
          <p:cNvPr id="466956" name="Oval 12"/>
          <p:cNvSpPr>
            <a:spLocks noChangeArrowheads="1"/>
          </p:cNvSpPr>
          <p:nvPr/>
        </p:nvSpPr>
        <p:spPr bwMode="auto">
          <a:xfrm>
            <a:off x="4343400" y="2389188"/>
            <a:ext cx="1241425" cy="1206500"/>
          </a:xfrm>
          <a:prstGeom prst="ellipse">
            <a:avLst/>
          </a:prstGeom>
          <a:noFill/>
          <a:ln w="28575">
            <a:solidFill>
              <a:srgbClr val="333EA3"/>
            </a:solidFill>
            <a:round/>
            <a:headEnd/>
            <a:tailEnd/>
          </a:ln>
          <a:effectLst/>
        </p:spPr>
        <p:txBody>
          <a:bodyPr lIns="96661" tIns="48331" rIns="96661" bIns="48331" anchor="ctr">
            <a:spAutoFit/>
          </a:bodyPr>
          <a:lstStyle/>
          <a:p>
            <a:endParaRPr lang="en-US"/>
          </a:p>
        </p:txBody>
      </p:sp>
      <p:sp>
        <p:nvSpPr>
          <p:cNvPr id="466958" name="Oval 14"/>
          <p:cNvSpPr>
            <a:spLocks noChangeArrowheads="1"/>
          </p:cNvSpPr>
          <p:nvPr/>
        </p:nvSpPr>
        <p:spPr bwMode="auto">
          <a:xfrm>
            <a:off x="4757738" y="3944938"/>
            <a:ext cx="3279775" cy="644525"/>
          </a:xfrm>
          <a:prstGeom prst="ellipse">
            <a:avLst/>
          </a:prstGeom>
          <a:noFill/>
          <a:ln w="28575">
            <a:solidFill>
              <a:srgbClr val="009900"/>
            </a:solidFill>
            <a:round/>
            <a:headEnd/>
            <a:tailEnd/>
          </a:ln>
          <a:effectLst/>
        </p:spPr>
        <p:txBody>
          <a:bodyPr lIns="96661" tIns="48331" rIns="96661" bIns="48331" anchor="ctr">
            <a:spAutoFit/>
          </a:bodyPr>
          <a:lstStyle/>
          <a:p>
            <a:endParaRPr lang="en-US"/>
          </a:p>
        </p:txBody>
      </p:sp>
      <p:sp>
        <p:nvSpPr>
          <p:cNvPr id="466959" name="Oval 15"/>
          <p:cNvSpPr>
            <a:spLocks noChangeArrowheads="1"/>
          </p:cNvSpPr>
          <p:nvPr/>
        </p:nvSpPr>
        <p:spPr bwMode="auto">
          <a:xfrm>
            <a:off x="3033713" y="2343150"/>
            <a:ext cx="1589087" cy="585788"/>
          </a:xfrm>
          <a:prstGeom prst="ellipse">
            <a:avLst/>
          </a:prstGeom>
          <a:noFill/>
          <a:ln w="28575">
            <a:solidFill>
              <a:srgbClr val="333EA3"/>
            </a:solidFill>
            <a:round/>
            <a:headEnd/>
            <a:tailEnd/>
          </a:ln>
          <a:effectLst/>
        </p:spPr>
        <p:txBody>
          <a:bodyPr lIns="96661" tIns="48331" rIns="96661" bIns="48331" anchor="ctr">
            <a:spAutoFit/>
          </a:bodyPr>
          <a:lstStyle/>
          <a:p>
            <a:endParaRPr lang="en-US"/>
          </a:p>
        </p:txBody>
      </p:sp>
      <p:sp>
        <p:nvSpPr>
          <p:cNvPr id="466960" name="Oval 16"/>
          <p:cNvSpPr>
            <a:spLocks noChangeArrowheads="1"/>
          </p:cNvSpPr>
          <p:nvPr/>
        </p:nvSpPr>
        <p:spPr bwMode="auto">
          <a:xfrm>
            <a:off x="4957763" y="3314700"/>
            <a:ext cx="939800" cy="827088"/>
          </a:xfrm>
          <a:prstGeom prst="ellipse">
            <a:avLst/>
          </a:prstGeom>
          <a:noFill/>
          <a:ln w="28575">
            <a:solidFill>
              <a:srgbClr val="333EA3"/>
            </a:solidFill>
            <a:round/>
            <a:headEnd/>
            <a:tailEnd/>
          </a:ln>
          <a:effectLst/>
        </p:spPr>
        <p:txBody>
          <a:bodyPr wrap="none" lIns="96661" tIns="48331" rIns="96661" bIns="48331" anchor="ctr">
            <a:spAutoFit/>
          </a:bodyPr>
          <a:lstStyle/>
          <a:p>
            <a:endParaRPr lang="en-US"/>
          </a:p>
        </p:txBody>
      </p:sp>
      <p:sp>
        <p:nvSpPr>
          <p:cNvPr id="466964" name="Text Box 20"/>
          <p:cNvSpPr txBox="1">
            <a:spLocks noChangeArrowheads="1"/>
          </p:cNvSpPr>
          <p:nvPr/>
        </p:nvSpPr>
        <p:spPr bwMode="auto">
          <a:xfrm>
            <a:off x="5618163" y="2836863"/>
            <a:ext cx="1397000" cy="484187"/>
          </a:xfrm>
          <a:prstGeom prst="rect">
            <a:avLst/>
          </a:prstGeom>
          <a:noFill/>
          <a:ln w="9525">
            <a:noFill/>
            <a:miter lim="800000"/>
            <a:headEnd/>
            <a:tailEnd/>
          </a:ln>
          <a:effectLst/>
        </p:spPr>
        <p:txBody>
          <a:bodyPr wrap="none" lIns="96661" tIns="48331" rIns="96661" bIns="48331">
            <a:spAutoFit/>
          </a:bodyPr>
          <a:lstStyle/>
          <a:p>
            <a:r>
              <a:rPr lang="en-US" b="0">
                <a:solidFill>
                  <a:srgbClr val="333EA3"/>
                </a:solidFill>
              </a:rPr>
              <a:t>Cornell</a:t>
            </a:r>
          </a:p>
        </p:txBody>
      </p:sp>
      <p:sp>
        <p:nvSpPr>
          <p:cNvPr id="466965" name="Text Box 21"/>
          <p:cNvSpPr txBox="1">
            <a:spLocks noChangeArrowheads="1"/>
          </p:cNvSpPr>
          <p:nvPr/>
        </p:nvSpPr>
        <p:spPr bwMode="auto">
          <a:xfrm>
            <a:off x="5507038" y="1662113"/>
            <a:ext cx="1333500" cy="484187"/>
          </a:xfrm>
          <a:prstGeom prst="rect">
            <a:avLst/>
          </a:prstGeom>
          <a:noFill/>
          <a:ln w="9525">
            <a:noFill/>
            <a:miter lim="800000"/>
            <a:headEnd/>
            <a:tailEnd/>
          </a:ln>
          <a:effectLst/>
        </p:spPr>
        <p:txBody>
          <a:bodyPr wrap="none" lIns="96661" tIns="48331" rIns="96661" bIns="48331">
            <a:spAutoFit/>
          </a:bodyPr>
          <a:lstStyle/>
          <a:p>
            <a:r>
              <a:rPr lang="en-US" b="0">
                <a:solidFill>
                  <a:srgbClr val="FF3300"/>
                </a:solidFill>
              </a:rPr>
              <a:t>Lehigh</a:t>
            </a:r>
          </a:p>
        </p:txBody>
      </p:sp>
      <p:sp>
        <p:nvSpPr>
          <p:cNvPr id="466966" name="Text Box 22"/>
          <p:cNvSpPr txBox="1">
            <a:spLocks noChangeArrowheads="1"/>
          </p:cNvSpPr>
          <p:nvPr/>
        </p:nvSpPr>
        <p:spPr bwMode="auto">
          <a:xfrm>
            <a:off x="5784850" y="4056063"/>
            <a:ext cx="1144588" cy="484187"/>
          </a:xfrm>
          <a:prstGeom prst="rect">
            <a:avLst/>
          </a:prstGeom>
          <a:noFill/>
          <a:ln w="9525">
            <a:noFill/>
            <a:miter lim="800000"/>
            <a:headEnd/>
            <a:tailEnd/>
          </a:ln>
          <a:effectLst/>
        </p:spPr>
        <p:txBody>
          <a:bodyPr wrap="none" lIns="96661" tIns="48331" rIns="96661" bIns="48331">
            <a:spAutoFit/>
          </a:bodyPr>
          <a:lstStyle/>
          <a:p>
            <a:r>
              <a:rPr lang="en-US" b="0">
                <a:solidFill>
                  <a:srgbClr val="009900"/>
                </a:solidFill>
              </a:rPr>
              <a:t>Alcoa</a:t>
            </a:r>
          </a:p>
        </p:txBody>
      </p:sp>
      <p:sp>
        <p:nvSpPr>
          <p:cNvPr id="466967" name="Text Box 23"/>
          <p:cNvSpPr txBox="1">
            <a:spLocks noChangeArrowheads="1"/>
          </p:cNvSpPr>
          <p:nvPr/>
        </p:nvSpPr>
        <p:spPr bwMode="auto">
          <a:xfrm>
            <a:off x="4670636" y="2866613"/>
            <a:ext cx="644408" cy="276999"/>
          </a:xfrm>
          <a:prstGeom prst="rect">
            <a:avLst/>
          </a:prstGeom>
          <a:solidFill>
            <a:schemeClr val="bg1"/>
          </a:solidFill>
          <a:ln w="9525">
            <a:noFill/>
            <a:miter lim="800000"/>
            <a:headEnd/>
            <a:tailEnd/>
          </a:ln>
          <a:effectLst/>
        </p:spPr>
        <p:txBody>
          <a:bodyPr wrap="none" lIns="0" tIns="0" rIns="0" bIns="0">
            <a:spAutoFit/>
          </a:bodyPr>
          <a:lstStyle/>
          <a:p>
            <a:pPr algn="ctr"/>
            <a:r>
              <a:rPr lang="en-US" b="0" dirty="0" smtClean="0">
                <a:solidFill>
                  <a:srgbClr val="333EA3"/>
                </a:solidFill>
              </a:rPr>
              <a:t>RPI    </a:t>
            </a:r>
            <a:endParaRPr lang="en-US" b="0" dirty="0">
              <a:solidFill>
                <a:srgbClr val="333EA3"/>
              </a:solidFill>
            </a:endParaRPr>
          </a:p>
        </p:txBody>
      </p:sp>
      <p:sp>
        <p:nvSpPr>
          <p:cNvPr id="466968" name="Text Box 24"/>
          <p:cNvSpPr txBox="1">
            <a:spLocks noChangeArrowheads="1"/>
          </p:cNvSpPr>
          <p:nvPr/>
        </p:nvSpPr>
        <p:spPr bwMode="auto">
          <a:xfrm>
            <a:off x="5064994" y="3514162"/>
            <a:ext cx="661684" cy="374605"/>
          </a:xfrm>
          <a:prstGeom prst="rect">
            <a:avLst/>
          </a:prstGeom>
          <a:solidFill>
            <a:schemeClr val="bg1"/>
          </a:solidFill>
          <a:ln w="9525">
            <a:noFill/>
            <a:miter lim="800000"/>
            <a:headEnd/>
            <a:tailEnd/>
          </a:ln>
          <a:effectLst/>
        </p:spPr>
        <p:txBody>
          <a:bodyPr wrap="none" lIns="96661" tIns="48331" rIns="96661" bIns="48331">
            <a:spAutoFit/>
          </a:bodyPr>
          <a:lstStyle/>
          <a:p>
            <a:r>
              <a:rPr lang="en-US" b="0" dirty="0" smtClean="0">
                <a:solidFill>
                  <a:srgbClr val="333EA3"/>
                </a:solidFill>
              </a:rPr>
              <a:t>CMU</a:t>
            </a:r>
            <a:endParaRPr lang="en-US" b="0" dirty="0">
              <a:solidFill>
                <a:srgbClr val="333EA3"/>
              </a:solidFill>
            </a:endParaRPr>
          </a:p>
        </p:txBody>
      </p:sp>
      <p:sp>
        <p:nvSpPr>
          <p:cNvPr id="466969" name="Text Box 25"/>
          <p:cNvSpPr txBox="1">
            <a:spLocks noChangeArrowheads="1"/>
          </p:cNvSpPr>
          <p:nvPr/>
        </p:nvSpPr>
        <p:spPr bwMode="auto">
          <a:xfrm>
            <a:off x="3395663" y="2932113"/>
            <a:ext cx="1039812" cy="484187"/>
          </a:xfrm>
          <a:prstGeom prst="rect">
            <a:avLst/>
          </a:prstGeom>
          <a:noFill/>
          <a:ln w="9525">
            <a:noFill/>
            <a:miter lim="800000"/>
            <a:headEnd/>
            <a:tailEnd/>
          </a:ln>
          <a:effectLst/>
        </p:spPr>
        <p:txBody>
          <a:bodyPr wrap="none" lIns="96661" tIns="48331" rIns="96661" bIns="48331">
            <a:spAutoFit/>
          </a:bodyPr>
          <a:lstStyle/>
          <a:p>
            <a:r>
              <a:rPr lang="en-US" b="0">
                <a:solidFill>
                  <a:srgbClr val="333EA3"/>
                </a:solidFill>
              </a:rPr>
              <a:t>MSU</a:t>
            </a:r>
          </a:p>
        </p:txBody>
      </p:sp>
      <p:sp>
        <p:nvSpPr>
          <p:cNvPr id="466970" name="Text Box 26"/>
          <p:cNvSpPr txBox="1">
            <a:spLocks noChangeArrowheads="1"/>
          </p:cNvSpPr>
          <p:nvPr/>
        </p:nvSpPr>
        <p:spPr bwMode="auto">
          <a:xfrm>
            <a:off x="3425462" y="2420938"/>
            <a:ext cx="682523" cy="374605"/>
          </a:xfrm>
          <a:prstGeom prst="rect">
            <a:avLst/>
          </a:prstGeom>
          <a:noFill/>
          <a:ln w="9525">
            <a:noFill/>
            <a:miter lim="800000"/>
            <a:headEnd/>
            <a:tailEnd/>
          </a:ln>
          <a:effectLst/>
        </p:spPr>
        <p:txBody>
          <a:bodyPr wrap="none" lIns="96661" tIns="48331" rIns="96661" bIns="48331">
            <a:spAutoFit/>
          </a:bodyPr>
          <a:lstStyle/>
          <a:p>
            <a:r>
              <a:rPr lang="en-US" b="0" dirty="0" smtClean="0">
                <a:solidFill>
                  <a:srgbClr val="333EA3"/>
                </a:solidFill>
              </a:rPr>
              <a:t>WSU</a:t>
            </a:r>
            <a:endParaRPr lang="en-US" b="0" dirty="0">
              <a:solidFill>
                <a:srgbClr val="333EA3"/>
              </a:solidFill>
            </a:endParaRPr>
          </a:p>
        </p:txBody>
      </p:sp>
      <p:sp>
        <p:nvSpPr>
          <p:cNvPr id="466971" name="Text Box 27"/>
          <p:cNvSpPr txBox="1">
            <a:spLocks noChangeArrowheads="1"/>
          </p:cNvSpPr>
          <p:nvPr/>
        </p:nvSpPr>
        <p:spPr bwMode="auto">
          <a:xfrm>
            <a:off x="4187825" y="1709738"/>
            <a:ext cx="1019175" cy="484187"/>
          </a:xfrm>
          <a:prstGeom prst="rect">
            <a:avLst/>
          </a:prstGeom>
          <a:noFill/>
          <a:ln w="9525">
            <a:noFill/>
            <a:miter lim="800000"/>
            <a:headEnd/>
            <a:tailEnd/>
          </a:ln>
          <a:effectLst/>
        </p:spPr>
        <p:txBody>
          <a:bodyPr wrap="none" lIns="96661" tIns="48331" rIns="96661" bIns="48331">
            <a:spAutoFit/>
          </a:bodyPr>
          <a:lstStyle/>
          <a:p>
            <a:r>
              <a:rPr lang="en-US" b="0">
                <a:solidFill>
                  <a:srgbClr val="FF3300"/>
                </a:solidFill>
              </a:rPr>
              <a:t>OSU</a:t>
            </a:r>
          </a:p>
        </p:txBody>
      </p:sp>
      <p:sp>
        <p:nvSpPr>
          <p:cNvPr id="466961" name="Oval 17"/>
          <p:cNvSpPr>
            <a:spLocks noChangeArrowheads="1"/>
          </p:cNvSpPr>
          <p:nvPr/>
        </p:nvSpPr>
        <p:spPr bwMode="auto">
          <a:xfrm>
            <a:off x="3686175" y="4175125"/>
            <a:ext cx="1389063" cy="485775"/>
          </a:xfrm>
          <a:prstGeom prst="ellipse">
            <a:avLst/>
          </a:prstGeom>
          <a:noFill/>
          <a:ln w="28575">
            <a:solidFill>
              <a:srgbClr val="009900"/>
            </a:solidFill>
            <a:round/>
            <a:headEnd/>
            <a:tailEnd/>
          </a:ln>
          <a:effectLst/>
        </p:spPr>
        <p:txBody>
          <a:bodyPr lIns="96661" tIns="48331" rIns="96661" bIns="48331" anchor="ctr">
            <a:spAutoFit/>
          </a:bodyPr>
          <a:lstStyle/>
          <a:p>
            <a:endParaRPr lang="en-US"/>
          </a:p>
        </p:txBody>
      </p:sp>
      <p:sp>
        <p:nvSpPr>
          <p:cNvPr id="466972" name="Text Box 28"/>
          <p:cNvSpPr txBox="1">
            <a:spLocks noChangeArrowheads="1"/>
          </p:cNvSpPr>
          <p:nvPr/>
        </p:nvSpPr>
        <p:spPr bwMode="auto">
          <a:xfrm>
            <a:off x="4063582" y="4221520"/>
            <a:ext cx="594999" cy="374605"/>
          </a:xfrm>
          <a:prstGeom prst="rect">
            <a:avLst/>
          </a:prstGeom>
          <a:solidFill>
            <a:schemeClr val="bg1"/>
          </a:solidFill>
          <a:ln w="9525">
            <a:noFill/>
            <a:miter lim="800000"/>
            <a:headEnd/>
            <a:tailEnd/>
          </a:ln>
          <a:effectLst/>
        </p:spPr>
        <p:txBody>
          <a:bodyPr wrap="none" lIns="96661" tIns="48331" rIns="96661" bIns="48331">
            <a:spAutoFit/>
          </a:bodyPr>
          <a:lstStyle/>
          <a:p>
            <a:r>
              <a:rPr lang="en-US" b="0" dirty="0" err="1" smtClean="0">
                <a:solidFill>
                  <a:srgbClr val="009900"/>
                </a:solidFill>
              </a:rPr>
              <a:t>UVa</a:t>
            </a:r>
            <a:endParaRPr lang="en-US" b="0" dirty="0">
              <a:solidFill>
                <a:srgbClr val="009900"/>
              </a:solidFill>
            </a:endParaRPr>
          </a:p>
        </p:txBody>
      </p:sp>
      <p:sp>
        <p:nvSpPr>
          <p:cNvPr id="466973" name="Text Box 29"/>
          <p:cNvSpPr txBox="1">
            <a:spLocks noChangeArrowheads="1"/>
          </p:cNvSpPr>
          <p:nvPr/>
        </p:nvSpPr>
        <p:spPr bwMode="auto">
          <a:xfrm>
            <a:off x="7275513" y="2838450"/>
            <a:ext cx="1039812" cy="484188"/>
          </a:xfrm>
          <a:prstGeom prst="rect">
            <a:avLst/>
          </a:prstGeom>
          <a:noFill/>
          <a:ln w="9525">
            <a:noFill/>
            <a:miter lim="800000"/>
            <a:headEnd/>
            <a:tailEnd/>
          </a:ln>
          <a:effectLst/>
        </p:spPr>
        <p:txBody>
          <a:bodyPr wrap="none" lIns="96661" tIns="48331" rIns="96661" bIns="48331">
            <a:spAutoFit/>
          </a:bodyPr>
          <a:lstStyle/>
          <a:p>
            <a:r>
              <a:rPr lang="en-US" b="0" dirty="0">
                <a:solidFill>
                  <a:srgbClr val="333EA3"/>
                </a:solidFill>
              </a:rPr>
              <a:t>NGC</a:t>
            </a:r>
          </a:p>
        </p:txBody>
      </p:sp>
      <p:sp>
        <p:nvSpPr>
          <p:cNvPr id="466976" name="Text Box 32"/>
          <p:cNvSpPr txBox="1">
            <a:spLocks noChangeArrowheads="1"/>
          </p:cNvSpPr>
          <p:nvPr/>
        </p:nvSpPr>
        <p:spPr bwMode="auto">
          <a:xfrm>
            <a:off x="468313" y="1550988"/>
            <a:ext cx="2782887" cy="2997200"/>
          </a:xfrm>
          <a:prstGeom prst="rect">
            <a:avLst/>
          </a:prstGeom>
          <a:noFill/>
          <a:ln w="9525">
            <a:noFill/>
            <a:miter lim="800000"/>
            <a:headEnd/>
            <a:tailEnd/>
          </a:ln>
          <a:effectLst/>
        </p:spPr>
        <p:txBody>
          <a:bodyPr wrap="none" lIns="96661" tIns="48331" rIns="96661" bIns="48331">
            <a:spAutoFit/>
          </a:bodyPr>
          <a:lstStyle/>
          <a:p>
            <a:r>
              <a:rPr lang="en-US" sz="2600" dirty="0">
                <a:solidFill>
                  <a:srgbClr val="FF3300"/>
                </a:solidFill>
              </a:rPr>
              <a:t>Corrosion</a:t>
            </a:r>
          </a:p>
          <a:p>
            <a:r>
              <a:rPr lang="en-US" sz="2600" dirty="0">
                <a:solidFill>
                  <a:srgbClr val="FF3300"/>
                </a:solidFill>
              </a:rPr>
              <a:t>Science</a:t>
            </a:r>
          </a:p>
          <a:p>
            <a:pPr>
              <a:lnSpc>
                <a:spcPct val="110000"/>
              </a:lnSpc>
            </a:pPr>
            <a:endParaRPr lang="en-US" sz="2600" dirty="0"/>
          </a:p>
          <a:p>
            <a:r>
              <a:rPr lang="en-US" sz="2600" dirty="0"/>
              <a:t>Mechanical</a:t>
            </a:r>
          </a:p>
          <a:p>
            <a:r>
              <a:rPr lang="en-US" sz="2600" dirty="0"/>
              <a:t>Properties</a:t>
            </a:r>
          </a:p>
          <a:p>
            <a:pPr>
              <a:lnSpc>
                <a:spcPct val="110000"/>
              </a:lnSpc>
            </a:pPr>
            <a:endParaRPr lang="en-US" sz="2600" dirty="0"/>
          </a:p>
          <a:p>
            <a:r>
              <a:rPr lang="en-US" sz="2600" dirty="0">
                <a:solidFill>
                  <a:srgbClr val="009900"/>
                </a:solidFill>
              </a:rPr>
              <a:t>Experimental</a:t>
            </a:r>
          </a:p>
          <a:p>
            <a:r>
              <a:rPr lang="en-US" sz="2600" dirty="0">
                <a:solidFill>
                  <a:srgbClr val="009900"/>
                </a:solidFill>
              </a:rPr>
              <a:t>Characterization</a:t>
            </a:r>
          </a:p>
        </p:txBody>
      </p:sp>
      <p:sp>
        <p:nvSpPr>
          <p:cNvPr id="466981" name="AutoShape 37"/>
          <p:cNvSpPr>
            <a:spLocks noChangeArrowheads="1"/>
          </p:cNvSpPr>
          <p:nvPr/>
        </p:nvSpPr>
        <p:spPr bwMode="auto">
          <a:xfrm>
            <a:off x="3081338" y="4963907"/>
            <a:ext cx="5375275" cy="777875"/>
          </a:xfrm>
          <a:prstGeom prst="rightArrow">
            <a:avLst>
              <a:gd name="adj1" fmla="val 44611"/>
              <a:gd name="adj2" fmla="val 83050"/>
            </a:avLst>
          </a:prstGeom>
          <a:gradFill rotWithShape="0">
            <a:gsLst>
              <a:gs pos="0">
                <a:srgbClr val="FFFF00"/>
              </a:gs>
              <a:gs pos="100000">
                <a:srgbClr val="FF3300"/>
              </a:gs>
            </a:gsLst>
            <a:lin ang="0" scaled="1"/>
          </a:gradFill>
          <a:ln w="9525">
            <a:solidFill>
              <a:schemeClr val="tx1"/>
            </a:solidFill>
            <a:miter lim="800000"/>
            <a:headEnd/>
            <a:tailEnd/>
          </a:ln>
          <a:effectLst/>
        </p:spPr>
        <p:txBody>
          <a:bodyPr lIns="96661" tIns="48331" rIns="96661" bIns="48331" anchor="ctr">
            <a:spAutoFit/>
          </a:bodyPr>
          <a:lstStyle/>
          <a:p>
            <a:endParaRPr lang="en-US"/>
          </a:p>
        </p:txBody>
      </p:sp>
      <p:sp>
        <p:nvSpPr>
          <p:cNvPr id="466978" name="Text Box 34"/>
          <p:cNvSpPr txBox="1">
            <a:spLocks noChangeArrowheads="1"/>
          </p:cNvSpPr>
          <p:nvPr/>
        </p:nvSpPr>
        <p:spPr bwMode="auto">
          <a:xfrm>
            <a:off x="3124200" y="5108575"/>
            <a:ext cx="4899025" cy="433388"/>
          </a:xfrm>
          <a:prstGeom prst="rect">
            <a:avLst/>
          </a:prstGeom>
          <a:noFill/>
          <a:ln w="9525">
            <a:noFill/>
            <a:miter lim="800000"/>
            <a:headEnd/>
            <a:tailEnd/>
          </a:ln>
          <a:effectLst/>
        </p:spPr>
        <p:txBody>
          <a:bodyPr wrap="none" lIns="96661" tIns="48331" rIns="96661" bIns="48331">
            <a:spAutoFit/>
          </a:bodyPr>
          <a:lstStyle/>
          <a:p>
            <a:r>
              <a:rPr lang="en-US" sz="2600" dirty="0"/>
              <a:t>Atoms                       Structural</a:t>
            </a:r>
          </a:p>
        </p:txBody>
      </p:sp>
      <p:sp>
        <p:nvSpPr>
          <p:cNvPr id="466984" name="Text Box 40"/>
          <p:cNvSpPr txBox="1">
            <a:spLocks noChangeArrowheads="1"/>
          </p:cNvSpPr>
          <p:nvPr/>
        </p:nvSpPr>
        <p:spPr bwMode="auto">
          <a:xfrm>
            <a:off x="4891088" y="5499100"/>
            <a:ext cx="1058862" cy="433388"/>
          </a:xfrm>
          <a:prstGeom prst="rect">
            <a:avLst/>
          </a:prstGeom>
          <a:noFill/>
          <a:ln w="9525">
            <a:noFill/>
            <a:miter lim="800000"/>
            <a:headEnd/>
            <a:tailEnd/>
          </a:ln>
          <a:effectLst/>
        </p:spPr>
        <p:txBody>
          <a:bodyPr wrap="none" lIns="96661" tIns="48331" rIns="96661" bIns="48331">
            <a:spAutoFit/>
          </a:bodyPr>
          <a:lstStyle/>
          <a:p>
            <a:r>
              <a:rPr lang="en-US" sz="2600"/>
              <a:t>Scale</a:t>
            </a:r>
          </a:p>
        </p:txBody>
      </p:sp>
      <p:sp>
        <p:nvSpPr>
          <p:cNvPr id="466988" name="Oval 44"/>
          <p:cNvSpPr>
            <a:spLocks noChangeArrowheads="1"/>
          </p:cNvSpPr>
          <p:nvPr/>
        </p:nvSpPr>
        <p:spPr bwMode="auto">
          <a:xfrm>
            <a:off x="4122738" y="3702050"/>
            <a:ext cx="881062" cy="466725"/>
          </a:xfrm>
          <a:prstGeom prst="ellipse">
            <a:avLst/>
          </a:prstGeom>
          <a:noFill/>
          <a:ln w="28575">
            <a:solidFill>
              <a:srgbClr val="009900"/>
            </a:solidFill>
            <a:round/>
            <a:headEnd/>
            <a:tailEnd/>
          </a:ln>
          <a:effectLst/>
        </p:spPr>
        <p:txBody>
          <a:bodyPr lIns="96661" tIns="48331" rIns="96661" bIns="48331" anchor="ctr">
            <a:spAutoFit/>
          </a:bodyPr>
          <a:lstStyle/>
          <a:p>
            <a:endParaRPr lang="en-US"/>
          </a:p>
        </p:txBody>
      </p:sp>
      <p:sp>
        <p:nvSpPr>
          <p:cNvPr id="466990" name="Text Box 46"/>
          <p:cNvSpPr txBox="1">
            <a:spLocks noChangeArrowheads="1"/>
          </p:cNvSpPr>
          <p:nvPr/>
        </p:nvSpPr>
        <p:spPr bwMode="auto">
          <a:xfrm>
            <a:off x="4222750" y="3703638"/>
            <a:ext cx="723900" cy="484187"/>
          </a:xfrm>
          <a:prstGeom prst="rect">
            <a:avLst/>
          </a:prstGeom>
          <a:noFill/>
          <a:ln w="9525">
            <a:noFill/>
            <a:miter lim="800000"/>
            <a:headEnd/>
            <a:tailEnd/>
          </a:ln>
          <a:effectLst/>
        </p:spPr>
        <p:txBody>
          <a:bodyPr wrap="none" lIns="96661" tIns="48331" rIns="96661" bIns="48331">
            <a:spAutoFit/>
          </a:bodyPr>
          <a:lstStyle/>
          <a:p>
            <a:r>
              <a:rPr lang="en-US" b="0" dirty="0">
                <a:solidFill>
                  <a:srgbClr val="009900"/>
                </a:solidFill>
              </a:rPr>
              <a:t>GT</a:t>
            </a:r>
          </a:p>
        </p:txBody>
      </p:sp>
      <p:sp>
        <p:nvSpPr>
          <p:cNvPr id="467004" name="Rectangle 60"/>
          <p:cNvSpPr>
            <a:spLocks noChangeArrowheads="1"/>
          </p:cNvSpPr>
          <p:nvPr/>
        </p:nvSpPr>
        <p:spPr bwMode="auto">
          <a:xfrm>
            <a:off x="276225" y="5395913"/>
            <a:ext cx="538163" cy="588962"/>
          </a:xfrm>
          <a:prstGeom prst="rect">
            <a:avLst/>
          </a:prstGeom>
          <a:noFill/>
          <a:ln w="9525">
            <a:noFill/>
            <a:miter lim="800000"/>
            <a:headEnd/>
            <a:tailEnd/>
          </a:ln>
          <a:effectLst/>
        </p:spPr>
        <p:txBody>
          <a:bodyPr wrap="none" lIns="96661" tIns="48331" rIns="96661" bIns="48331" anchor="ctr">
            <a:spAutoFit/>
          </a:bodyPr>
          <a:lstStyle/>
          <a:p>
            <a:endParaRPr lang="en-US"/>
          </a:p>
        </p:txBody>
      </p:sp>
      <p:sp>
        <p:nvSpPr>
          <p:cNvPr id="42" name="Oval 14"/>
          <p:cNvSpPr>
            <a:spLocks noChangeArrowheads="1"/>
          </p:cNvSpPr>
          <p:nvPr/>
        </p:nvSpPr>
        <p:spPr bwMode="auto">
          <a:xfrm>
            <a:off x="6828504" y="3444177"/>
            <a:ext cx="1408654" cy="526765"/>
          </a:xfrm>
          <a:prstGeom prst="ellipse">
            <a:avLst/>
          </a:prstGeom>
          <a:noFill/>
          <a:ln w="28575">
            <a:solidFill>
              <a:srgbClr val="009900"/>
            </a:solidFill>
            <a:round/>
            <a:headEnd/>
            <a:tailEnd/>
          </a:ln>
          <a:effectLst/>
        </p:spPr>
        <p:txBody>
          <a:bodyPr wrap="square" lIns="96661" tIns="48331" rIns="96661" bIns="48331" anchor="ctr">
            <a:spAutoFit/>
          </a:bodyPr>
          <a:lstStyle/>
          <a:p>
            <a:r>
              <a:rPr lang="en-US" dirty="0" smtClean="0">
                <a:solidFill>
                  <a:srgbClr val="333EA3"/>
                </a:solidFill>
              </a:rPr>
              <a:t>VEXTEC</a:t>
            </a:r>
            <a:endParaRPr lang="en-US" dirty="0">
              <a:solidFill>
                <a:srgbClr val="333EA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Intra-Thrust TIM – 2</a:t>
            </a:r>
            <a:r>
              <a:rPr lang="en-US" baseline="30000" dirty="0" smtClean="0"/>
              <a:t>nd</a:t>
            </a:r>
            <a:r>
              <a:rPr lang="en-US" dirty="0" smtClean="0"/>
              <a:t> Quarter</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15</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1041299"/>
            <a:ext cx="9143999" cy="55084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Inter-Thrust TIM - 2nd Quarter</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16</a:t>
            </a:fld>
            <a:endParaRPr lang="en-US"/>
          </a:p>
        </p:txBody>
      </p:sp>
      <p:pic>
        <p:nvPicPr>
          <p:cNvPr id="5" name="Picture 3"/>
          <p:cNvPicPr>
            <a:picLocks noChangeAspect="1" noChangeArrowheads="1"/>
          </p:cNvPicPr>
          <p:nvPr/>
        </p:nvPicPr>
        <p:blipFill>
          <a:blip r:embed="rId2" cstate="print"/>
          <a:srcRect/>
          <a:stretch>
            <a:fillRect/>
          </a:stretch>
        </p:blipFill>
        <p:spPr bwMode="auto">
          <a:xfrm>
            <a:off x="412944" y="1003641"/>
            <a:ext cx="8299194" cy="58469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dirty="0" smtClean="0"/>
              <a:t>Materials &amp; Modeling </a:t>
            </a:r>
            <a:r>
              <a:rPr lang="en-US" dirty="0"/>
              <a:t>Statement of Work</a:t>
            </a:r>
          </a:p>
        </p:txBody>
      </p:sp>
      <p:pic>
        <p:nvPicPr>
          <p:cNvPr id="36872" name="Picture 8"/>
          <p:cNvPicPr>
            <a:picLocks noChangeAspect="1" noChangeArrowheads="1"/>
          </p:cNvPicPr>
          <p:nvPr/>
        </p:nvPicPr>
        <p:blipFill>
          <a:blip r:embed="rId2" cstate="print"/>
          <a:srcRect/>
          <a:stretch>
            <a:fillRect/>
          </a:stretch>
        </p:blipFill>
        <p:spPr bwMode="auto">
          <a:xfrm>
            <a:off x="156363" y="1496961"/>
            <a:ext cx="8846417" cy="4476136"/>
          </a:xfrm>
          <a:prstGeom prst="rect">
            <a:avLst/>
          </a:prstGeom>
          <a:noFill/>
          <a:ln w="9525">
            <a:noFill/>
            <a:miter lim="800000"/>
            <a:headEnd/>
            <a:tailEnd/>
          </a:ln>
          <a:effectLst/>
        </p:spPr>
      </p:pic>
      <p:sp>
        <p:nvSpPr>
          <p:cNvPr id="36877" name="Rectangle 13">
            <a:hlinkClick r:id="rId3" action="ppaction://program"/>
          </p:cNvPr>
          <p:cNvSpPr>
            <a:spLocks noChangeArrowheads="1"/>
          </p:cNvSpPr>
          <p:nvPr/>
        </p:nvSpPr>
        <p:spPr bwMode="auto">
          <a:xfrm>
            <a:off x="3565525" y="3403600"/>
            <a:ext cx="1870075" cy="465138"/>
          </a:xfrm>
          <a:prstGeom prst="rect">
            <a:avLst/>
          </a:prstGeom>
          <a:noFill/>
          <a:ln w="9525">
            <a:noFill/>
            <a:miter lim="800000"/>
            <a:headEnd/>
            <a:tailEnd/>
          </a:ln>
          <a:effectLst/>
        </p:spPr>
        <p:txBody>
          <a:bodyPr wrap="none" anchor="ctr"/>
          <a:lstStyle/>
          <a:p>
            <a:endParaRPr lang="en-US"/>
          </a:p>
        </p:txBody>
      </p:sp>
      <p:sp>
        <p:nvSpPr>
          <p:cNvPr id="36878" name="Rectangle 14"/>
          <p:cNvSpPr>
            <a:spLocks noChangeArrowheads="1"/>
          </p:cNvSpPr>
          <p:nvPr/>
        </p:nvSpPr>
        <p:spPr bwMode="auto">
          <a:xfrm>
            <a:off x="3538538" y="3430588"/>
            <a:ext cx="1908175" cy="436562"/>
          </a:xfrm>
          <a:prstGeom prst="rect">
            <a:avLst/>
          </a:prstGeom>
          <a:noFill/>
          <a:ln w="9525">
            <a:noFill/>
            <a:miter lim="800000"/>
            <a:headEnd/>
            <a:tailEnd/>
          </a:ln>
          <a:effectLst/>
        </p:spPr>
        <p:txBody>
          <a:bodyPr wrap="none" anchor="ctr"/>
          <a:lstStyle/>
          <a:p>
            <a:endParaRPr lang="en-US"/>
          </a:p>
        </p:txBody>
      </p:sp>
      <p:sp>
        <p:nvSpPr>
          <p:cNvPr id="36879" name="Rectangle 15"/>
          <p:cNvSpPr>
            <a:spLocks noChangeArrowheads="1"/>
          </p:cNvSpPr>
          <p:nvPr/>
        </p:nvSpPr>
        <p:spPr bwMode="auto">
          <a:xfrm>
            <a:off x="3548063" y="3438525"/>
            <a:ext cx="1911350" cy="396875"/>
          </a:xfrm>
          <a:prstGeom prst="rect">
            <a:avLst/>
          </a:prstGeom>
          <a:noFill/>
          <a:ln w="9525">
            <a:noFill/>
            <a:miter lim="800000"/>
            <a:headEnd/>
            <a:tailEnd/>
          </a:ln>
          <a:effectLst/>
        </p:spPr>
        <p:txBody>
          <a:bodyPr wrap="none" anchor="ctr"/>
          <a:lstStyle/>
          <a:p>
            <a:endParaRPr lang="en-US"/>
          </a:p>
        </p:txBody>
      </p:sp>
      <p:grpSp>
        <p:nvGrpSpPr>
          <p:cNvPr id="14" name="Group 13"/>
          <p:cNvGrpSpPr/>
          <p:nvPr/>
        </p:nvGrpSpPr>
        <p:grpSpPr>
          <a:xfrm>
            <a:off x="471657" y="173093"/>
            <a:ext cx="8406873" cy="6522675"/>
            <a:chOff x="471657" y="173093"/>
            <a:chExt cx="8406873" cy="6522675"/>
          </a:xfrm>
        </p:grpSpPr>
        <p:pic>
          <p:nvPicPr>
            <p:cNvPr id="1027" name="Picture 3"/>
            <p:cNvPicPr>
              <a:picLocks noChangeAspect="1" noChangeArrowheads="1"/>
            </p:cNvPicPr>
            <p:nvPr/>
          </p:nvPicPr>
          <p:blipFill>
            <a:blip r:embed="rId4" cstate="print"/>
            <a:srcRect/>
            <a:stretch>
              <a:fillRect/>
            </a:stretch>
          </p:blipFill>
          <p:spPr bwMode="auto">
            <a:xfrm>
              <a:off x="471657" y="173093"/>
              <a:ext cx="5759536" cy="6522675"/>
            </a:xfrm>
            <a:prstGeom prst="rect">
              <a:avLst/>
            </a:prstGeom>
            <a:noFill/>
            <a:ln w="9525">
              <a:solidFill>
                <a:schemeClr val="accent1"/>
              </a:solidFill>
              <a:miter lim="800000"/>
              <a:headEnd/>
              <a:tailEnd/>
            </a:ln>
          </p:spPr>
        </p:pic>
        <p:sp>
          <p:nvSpPr>
            <p:cNvPr id="11" name="Oval 10"/>
            <p:cNvSpPr/>
            <p:nvPr/>
          </p:nvSpPr>
          <p:spPr>
            <a:xfrm>
              <a:off x="7034982" y="2580968"/>
              <a:ext cx="1843548" cy="101026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p:cNvCxnSpPr>
              <a:stCxn id="11" idx="2"/>
            </p:cNvCxnSpPr>
            <p:nvPr/>
          </p:nvCxnSpPr>
          <p:spPr>
            <a:xfrm flipH="1" flipV="1">
              <a:off x="6238568" y="2706329"/>
              <a:ext cx="796414" cy="3797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5" name="Picture 5"/>
          <p:cNvPicPr>
            <a:picLocks noChangeAspect="1" noChangeArrowheads="1"/>
          </p:cNvPicPr>
          <p:nvPr/>
        </p:nvPicPr>
        <p:blipFill>
          <a:blip r:embed="rId5" cstate="print"/>
          <a:srcRect/>
          <a:stretch>
            <a:fillRect/>
          </a:stretch>
        </p:blipFill>
        <p:spPr bwMode="auto">
          <a:xfrm>
            <a:off x="439994" y="140109"/>
            <a:ext cx="7232826" cy="65409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Reviews - Second Slide</a:t>
            </a:r>
            <a:endParaRPr lang="en-US" dirty="0"/>
          </a:p>
        </p:txBody>
      </p:sp>
      <p:sp>
        <p:nvSpPr>
          <p:cNvPr id="3" name="Slide Number Placeholder 2"/>
          <p:cNvSpPr>
            <a:spLocks noGrp="1"/>
          </p:cNvSpPr>
          <p:nvPr>
            <p:ph type="sldNum" sz="quarter" idx="11"/>
          </p:nvPr>
        </p:nvSpPr>
        <p:spPr/>
        <p:txBody>
          <a:bodyPr/>
          <a:lstStyle/>
          <a:p>
            <a:fld id="{89ADA7DB-2826-4A3B-B92A-11447C23B7DE}" type="slidenum">
              <a:rPr lang="en-US" smtClean="0"/>
              <a:pPr/>
              <a:t>18</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744793" y="1108260"/>
            <a:ext cx="7543800" cy="56380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Multi-Scale Modeling: Geometric Approach</a:t>
            </a:r>
            <a:endParaRPr lang="en-US" dirty="0"/>
          </a:p>
        </p:txBody>
      </p:sp>
      <p:sp>
        <p:nvSpPr>
          <p:cNvPr id="8" name="Content Placeholder 7"/>
          <p:cNvSpPr>
            <a:spLocks noGrp="1"/>
          </p:cNvSpPr>
          <p:nvPr>
            <p:ph idx="1"/>
          </p:nvPr>
        </p:nvSpPr>
        <p:spPr>
          <a:xfrm>
            <a:off x="228600" y="1214799"/>
            <a:ext cx="8704263" cy="677108"/>
          </a:xfrm>
        </p:spPr>
        <p:txBody>
          <a:bodyPr>
            <a:noAutofit/>
          </a:bodyPr>
          <a:lstStyle/>
          <a:p>
            <a:pPr>
              <a:spcBef>
                <a:spcPts val="600"/>
              </a:spcBef>
            </a:pPr>
            <a:r>
              <a:rPr lang="en-US" sz="1900" dirty="0" smtClean="0"/>
              <a:t>Relate microscopic and macroscopic stress and strain fields</a:t>
            </a:r>
            <a:endParaRPr lang="en-US" sz="1900" dirty="0"/>
          </a:p>
          <a:p>
            <a:pPr>
              <a:spcBef>
                <a:spcPts val="600"/>
              </a:spcBef>
            </a:pPr>
            <a:r>
              <a:rPr lang="en-US" sz="1900" dirty="0" smtClean="0"/>
              <a:t>Local damage to global structural failure</a:t>
            </a:r>
          </a:p>
        </p:txBody>
      </p:sp>
      <p:sp>
        <p:nvSpPr>
          <p:cNvPr id="4" name="Slide Number Placeholder 3"/>
          <p:cNvSpPr>
            <a:spLocks noGrp="1"/>
          </p:cNvSpPr>
          <p:nvPr>
            <p:ph type="sldNum" sz="quarter" idx="10"/>
          </p:nvPr>
        </p:nvSpPr>
        <p:spPr/>
        <p:txBody>
          <a:bodyPr/>
          <a:lstStyle/>
          <a:p>
            <a:fld id="{F6EFC63E-F8D9-44BB-A462-AC735E845F95}" type="slidenum">
              <a:rPr lang="en-US" smtClean="0"/>
              <a:pPr/>
              <a:t>19</a:t>
            </a:fld>
            <a:endParaRPr lang="en-US"/>
          </a:p>
        </p:txBody>
      </p:sp>
      <p:pic>
        <p:nvPicPr>
          <p:cNvPr id="549890" name="Picture 2"/>
          <p:cNvPicPr>
            <a:picLocks noChangeAspect="1" noChangeArrowheads="1"/>
          </p:cNvPicPr>
          <p:nvPr/>
        </p:nvPicPr>
        <p:blipFill>
          <a:blip r:embed="rId2" cstate="print"/>
          <a:srcRect/>
          <a:stretch>
            <a:fillRect/>
          </a:stretch>
        </p:blipFill>
        <p:spPr bwMode="auto">
          <a:xfrm>
            <a:off x="1021255" y="2028585"/>
            <a:ext cx="6836549" cy="43153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217730"/>
            <a:ext cx="8382000" cy="4524333"/>
          </a:xfrm>
        </p:spPr>
        <p:txBody>
          <a:bodyPr>
            <a:normAutofit/>
          </a:bodyPr>
          <a:lstStyle/>
          <a:p>
            <a:r>
              <a:rPr lang="en-US" dirty="0" smtClean="0"/>
              <a:t>Structural Integrity Prognosis System (SIPS) Overview</a:t>
            </a:r>
          </a:p>
          <a:p>
            <a:r>
              <a:rPr lang="en-US" dirty="0" smtClean="0"/>
              <a:t>SIPS Management and Technology Integration</a:t>
            </a:r>
          </a:p>
          <a:p>
            <a:r>
              <a:rPr lang="en-US" dirty="0" smtClean="0"/>
              <a:t>Technology Transition Considerations</a:t>
            </a:r>
          </a:p>
          <a:p>
            <a:r>
              <a:rPr lang="en-US" dirty="0" smtClean="0"/>
              <a:t>Success Criteria</a:t>
            </a:r>
          </a:p>
          <a:p>
            <a:r>
              <a:rPr lang="en-US" dirty="0" smtClean="0"/>
              <a:t>Probabilistic Requirements</a:t>
            </a:r>
          </a:p>
          <a:p>
            <a:r>
              <a:rPr lang="en-US" dirty="0" smtClean="0"/>
              <a:t>Verification and Validation</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1669"/>
            <a:ext cx="6942138" cy="424412"/>
          </a:xfrm>
        </p:spPr>
        <p:txBody>
          <a:bodyPr/>
          <a:lstStyle/>
          <a:p>
            <a:r>
              <a:rPr lang="en-US" dirty="0" smtClean="0"/>
              <a:t>Multi-Physics &amp; Multi-Disciplinary Science</a:t>
            </a:r>
            <a:endParaRPr lang="en-US" dirty="0"/>
          </a:p>
        </p:txBody>
      </p:sp>
      <p:sp>
        <p:nvSpPr>
          <p:cNvPr id="3" name="Content Placeholder 2"/>
          <p:cNvSpPr>
            <a:spLocks noGrp="1"/>
          </p:cNvSpPr>
          <p:nvPr>
            <p:ph idx="1"/>
          </p:nvPr>
        </p:nvSpPr>
        <p:spPr>
          <a:xfrm>
            <a:off x="228600" y="1222804"/>
            <a:ext cx="8704263" cy="677108"/>
          </a:xfrm>
        </p:spPr>
        <p:txBody>
          <a:bodyPr>
            <a:noAutofit/>
          </a:bodyPr>
          <a:lstStyle/>
          <a:p>
            <a:pPr>
              <a:spcBef>
                <a:spcPts val="600"/>
              </a:spcBef>
            </a:pPr>
            <a:r>
              <a:rPr lang="en-US" sz="1900" dirty="0" smtClean="0"/>
              <a:t>Mechanism-based models</a:t>
            </a:r>
          </a:p>
          <a:p>
            <a:pPr>
              <a:spcBef>
                <a:spcPts val="600"/>
              </a:spcBef>
            </a:pPr>
            <a:r>
              <a:rPr lang="en-US" sz="1900" dirty="0" smtClean="0"/>
              <a:t>Holistic consideration of damage</a:t>
            </a:r>
            <a:endParaRPr lang="en-US" sz="1900" dirty="0"/>
          </a:p>
        </p:txBody>
      </p:sp>
      <p:sp>
        <p:nvSpPr>
          <p:cNvPr id="4" name="Slide Number Placeholder 3"/>
          <p:cNvSpPr>
            <a:spLocks noGrp="1"/>
          </p:cNvSpPr>
          <p:nvPr>
            <p:ph type="sldNum" sz="quarter" idx="10"/>
          </p:nvPr>
        </p:nvSpPr>
        <p:spPr/>
        <p:txBody>
          <a:bodyPr/>
          <a:lstStyle/>
          <a:p>
            <a:fld id="{F6EFC63E-F8D9-44BB-A462-AC735E845F95}" type="slidenum">
              <a:rPr lang="en-US" smtClean="0"/>
              <a:pPr/>
              <a:t>20</a:t>
            </a:fld>
            <a:endParaRPr lang="en-US"/>
          </a:p>
        </p:txBody>
      </p:sp>
      <p:pic>
        <p:nvPicPr>
          <p:cNvPr id="551938" name="Picture 2"/>
          <p:cNvPicPr>
            <a:picLocks noChangeAspect="1" noChangeArrowheads="1"/>
          </p:cNvPicPr>
          <p:nvPr/>
        </p:nvPicPr>
        <p:blipFill>
          <a:blip r:embed="rId2" cstate="print"/>
          <a:srcRect/>
          <a:stretch>
            <a:fillRect/>
          </a:stretch>
        </p:blipFill>
        <p:spPr bwMode="auto">
          <a:xfrm>
            <a:off x="1040922" y="2050311"/>
            <a:ext cx="6802820" cy="43883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of Damage Mechanics</a:t>
            </a:r>
            <a:endParaRPr lang="en-US" dirty="0"/>
          </a:p>
        </p:txBody>
      </p:sp>
      <p:sp>
        <p:nvSpPr>
          <p:cNvPr id="3" name="Content Placeholder 2"/>
          <p:cNvSpPr>
            <a:spLocks noGrp="1"/>
          </p:cNvSpPr>
          <p:nvPr>
            <p:ph idx="1"/>
          </p:nvPr>
        </p:nvSpPr>
        <p:spPr>
          <a:xfrm>
            <a:off x="228600" y="1222483"/>
            <a:ext cx="8704263" cy="677108"/>
          </a:xfrm>
        </p:spPr>
        <p:txBody>
          <a:bodyPr>
            <a:noAutofit/>
          </a:bodyPr>
          <a:lstStyle/>
          <a:p>
            <a:pPr>
              <a:spcBef>
                <a:spcPts val="600"/>
              </a:spcBef>
            </a:pPr>
            <a:r>
              <a:rPr lang="en-US" dirty="0" smtClean="0"/>
              <a:t>Experimental methods to characterize damage evolution</a:t>
            </a:r>
          </a:p>
          <a:p>
            <a:pPr>
              <a:spcBef>
                <a:spcPts val="600"/>
              </a:spcBef>
            </a:pPr>
            <a:r>
              <a:rPr lang="en-US" dirty="0" smtClean="0"/>
              <a:t>Calibrate fatigue models at various length scales/damage mechanisms</a:t>
            </a:r>
            <a:endParaRPr lang="en-US" dirty="0"/>
          </a:p>
        </p:txBody>
      </p:sp>
      <p:sp>
        <p:nvSpPr>
          <p:cNvPr id="4" name="Slide Number Placeholder 3"/>
          <p:cNvSpPr>
            <a:spLocks noGrp="1"/>
          </p:cNvSpPr>
          <p:nvPr>
            <p:ph type="sldNum" sz="quarter" idx="10"/>
          </p:nvPr>
        </p:nvSpPr>
        <p:spPr/>
        <p:txBody>
          <a:bodyPr/>
          <a:lstStyle/>
          <a:p>
            <a:fld id="{F6EFC63E-F8D9-44BB-A462-AC735E845F95}" type="slidenum">
              <a:rPr lang="en-US" smtClean="0"/>
              <a:pPr/>
              <a:t>21</a:t>
            </a:fld>
            <a:endParaRPr lang="en-US"/>
          </a:p>
        </p:txBody>
      </p:sp>
      <p:pic>
        <p:nvPicPr>
          <p:cNvPr id="552962" name="Picture 2"/>
          <p:cNvPicPr>
            <a:picLocks noChangeAspect="1" noChangeArrowheads="1"/>
          </p:cNvPicPr>
          <p:nvPr/>
        </p:nvPicPr>
        <p:blipFill>
          <a:blip r:embed="rId2" cstate="print"/>
          <a:srcRect/>
          <a:stretch>
            <a:fillRect/>
          </a:stretch>
        </p:blipFill>
        <p:spPr bwMode="auto">
          <a:xfrm>
            <a:off x="1157992" y="2161937"/>
            <a:ext cx="6656471" cy="43368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1669"/>
            <a:ext cx="7163440" cy="424412"/>
          </a:xfrm>
        </p:spPr>
        <p:txBody>
          <a:bodyPr/>
          <a:lstStyle/>
          <a:p>
            <a:r>
              <a:rPr lang="en-US" dirty="0" smtClean="0"/>
              <a:t>Computational Framework &amp; Shareable Database</a:t>
            </a:r>
            <a:endParaRPr lang="en-US" dirty="0"/>
          </a:p>
        </p:txBody>
      </p:sp>
      <p:sp>
        <p:nvSpPr>
          <p:cNvPr id="3" name="Content Placeholder 2"/>
          <p:cNvSpPr>
            <a:spLocks noGrp="1"/>
          </p:cNvSpPr>
          <p:nvPr>
            <p:ph idx="1"/>
          </p:nvPr>
        </p:nvSpPr>
        <p:spPr>
          <a:xfrm>
            <a:off x="228600" y="1222483"/>
            <a:ext cx="8704263" cy="1969770"/>
          </a:xfrm>
        </p:spPr>
        <p:txBody>
          <a:bodyPr>
            <a:normAutofit/>
          </a:bodyPr>
          <a:lstStyle/>
          <a:p>
            <a:pPr>
              <a:spcBef>
                <a:spcPts val="600"/>
              </a:spcBef>
            </a:pPr>
            <a:r>
              <a:rPr lang="en-US" dirty="0" smtClean="0"/>
              <a:t>Damage and Durability Simulator</a:t>
            </a:r>
          </a:p>
          <a:p>
            <a:pPr>
              <a:spcBef>
                <a:spcPts val="600"/>
              </a:spcBef>
            </a:pPr>
            <a:r>
              <a:rPr lang="en-US" dirty="0" smtClean="0"/>
              <a:t>3-D microstructure builder</a:t>
            </a:r>
          </a:p>
          <a:p>
            <a:pPr>
              <a:spcBef>
                <a:spcPts val="600"/>
              </a:spcBef>
            </a:pPr>
            <a:r>
              <a:rPr lang="en-US" dirty="0" smtClean="0"/>
              <a:t>Damage models</a:t>
            </a:r>
          </a:p>
          <a:p>
            <a:pPr>
              <a:spcBef>
                <a:spcPts val="600"/>
              </a:spcBef>
            </a:pPr>
            <a:r>
              <a:rPr lang="en-US" dirty="0" smtClean="0"/>
              <a:t>Visualization</a:t>
            </a:r>
          </a:p>
          <a:p>
            <a:pPr>
              <a:spcBef>
                <a:spcPts val="600"/>
              </a:spcBef>
            </a:pPr>
            <a:r>
              <a:rPr lang="en-US" dirty="0" smtClean="0"/>
              <a:t>Database</a:t>
            </a:r>
          </a:p>
          <a:p>
            <a:pPr>
              <a:spcBef>
                <a:spcPts val="600"/>
              </a:spcBef>
            </a:pPr>
            <a:endParaRPr lang="en-US" dirty="0"/>
          </a:p>
        </p:txBody>
      </p:sp>
      <p:sp>
        <p:nvSpPr>
          <p:cNvPr id="4" name="Slide Number Placeholder 3"/>
          <p:cNvSpPr>
            <a:spLocks noGrp="1"/>
          </p:cNvSpPr>
          <p:nvPr>
            <p:ph type="sldNum" sz="quarter" idx="10"/>
          </p:nvPr>
        </p:nvSpPr>
        <p:spPr/>
        <p:txBody>
          <a:bodyPr/>
          <a:lstStyle/>
          <a:p>
            <a:fld id="{F6EFC63E-F8D9-44BB-A462-AC735E845F95}" type="slidenum">
              <a:rPr lang="en-US" smtClean="0"/>
              <a:pPr/>
              <a:t>22</a:t>
            </a:fld>
            <a:endParaRPr lang="en-US"/>
          </a:p>
        </p:txBody>
      </p:sp>
      <p:pic>
        <p:nvPicPr>
          <p:cNvPr id="557058" name="Picture 2"/>
          <p:cNvPicPr>
            <a:picLocks noChangeAspect="1" noChangeArrowheads="1"/>
          </p:cNvPicPr>
          <p:nvPr/>
        </p:nvPicPr>
        <p:blipFill>
          <a:blip r:embed="rId2" cstate="print"/>
          <a:srcRect/>
          <a:stretch>
            <a:fillRect/>
          </a:stretch>
        </p:blipFill>
        <p:spPr bwMode="auto">
          <a:xfrm>
            <a:off x="2049517" y="2376940"/>
            <a:ext cx="6826469" cy="429621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normAutofit/>
          </a:bodyPr>
          <a:lstStyle/>
          <a:p>
            <a:r>
              <a:rPr lang="en-US" dirty="0" smtClean="0"/>
              <a:t>Prognosis Prototype Web-Based System</a:t>
            </a:r>
          </a:p>
        </p:txBody>
      </p:sp>
      <p:sp>
        <p:nvSpPr>
          <p:cNvPr id="41" name="Date Placeholder 40"/>
          <p:cNvSpPr>
            <a:spLocks noGrp="1"/>
          </p:cNvSpPr>
          <p:nvPr>
            <p:ph type="dt" sz="half" idx="10"/>
          </p:nvPr>
        </p:nvSpPr>
        <p:spPr/>
        <p:txBody>
          <a:bodyPr/>
          <a:lstStyle/>
          <a:p>
            <a:pPr>
              <a:defRPr/>
            </a:pPr>
            <a:r>
              <a:rPr lang="en-US" smtClean="0"/>
              <a:t>13488-10</a:t>
            </a:r>
            <a:endParaRPr lang="en-US"/>
          </a:p>
        </p:txBody>
      </p:sp>
      <p:sp>
        <p:nvSpPr>
          <p:cNvPr id="44" name="Footer Placeholder 43"/>
          <p:cNvSpPr>
            <a:spLocks noGrp="1"/>
          </p:cNvSpPr>
          <p:nvPr>
            <p:ph type="ftr" sz="quarter" idx="4294967295"/>
          </p:nvPr>
        </p:nvSpPr>
        <p:spPr>
          <a:xfrm>
            <a:off x="2543240" y="6657945"/>
            <a:ext cx="4057521" cy="200055"/>
          </a:xfrm>
          <a:prstGeom prst="rect">
            <a:avLst/>
          </a:prstGeom>
        </p:spPr>
        <p:txBody>
          <a:bodyPr/>
          <a:lstStyle/>
          <a:p>
            <a:r>
              <a:rPr lang="en-US" smtClean="0"/>
              <a:t>NORTHROP GRUMMAN PRIVATE/PROPRIETARY LEVEL I</a:t>
            </a:r>
            <a:endParaRPr lang="en-US" dirty="0"/>
          </a:p>
        </p:txBody>
      </p:sp>
      <p:pic>
        <p:nvPicPr>
          <p:cNvPr id="881668" name="Picture 4"/>
          <p:cNvPicPr>
            <a:picLocks noChangeAspect="1" noChangeArrowheads="1"/>
          </p:cNvPicPr>
          <p:nvPr/>
        </p:nvPicPr>
        <p:blipFill>
          <a:blip r:embed="rId2" cstate="print"/>
          <a:srcRect/>
          <a:stretch>
            <a:fillRect/>
          </a:stretch>
        </p:blipFill>
        <p:spPr bwMode="auto">
          <a:xfrm>
            <a:off x="563563" y="1106488"/>
            <a:ext cx="7915275" cy="5705475"/>
          </a:xfrm>
          <a:prstGeom prst="rect">
            <a:avLst/>
          </a:prstGeom>
          <a:noFill/>
          <a:ln w="9525">
            <a:noFill/>
            <a:miter lim="800000"/>
            <a:headEnd/>
            <a:tailEnd/>
          </a:ln>
        </p:spPr>
      </p:pic>
      <p:grpSp>
        <p:nvGrpSpPr>
          <p:cNvPr id="2" name="Group 82"/>
          <p:cNvGrpSpPr>
            <a:grpSpLocks/>
          </p:cNvGrpSpPr>
          <p:nvPr/>
        </p:nvGrpSpPr>
        <p:grpSpPr bwMode="auto">
          <a:xfrm>
            <a:off x="322263" y="2979738"/>
            <a:ext cx="8462962" cy="2311400"/>
            <a:chOff x="222" y="1356"/>
            <a:chExt cx="5331" cy="1456"/>
          </a:xfrm>
        </p:grpSpPr>
        <p:grpSp>
          <p:nvGrpSpPr>
            <p:cNvPr id="3" name="Group 78"/>
            <p:cNvGrpSpPr>
              <a:grpSpLocks/>
            </p:cNvGrpSpPr>
            <p:nvPr/>
          </p:nvGrpSpPr>
          <p:grpSpPr bwMode="auto">
            <a:xfrm>
              <a:off x="227" y="2231"/>
              <a:ext cx="5326" cy="581"/>
              <a:chOff x="227" y="1769"/>
              <a:chExt cx="5326" cy="581"/>
            </a:xfrm>
          </p:grpSpPr>
          <p:sp>
            <p:nvSpPr>
              <p:cNvPr id="881671" name="Rectangle 65"/>
              <p:cNvSpPr>
                <a:spLocks noChangeArrowheads="1"/>
              </p:cNvSpPr>
              <p:nvPr/>
            </p:nvSpPr>
            <p:spPr bwMode="auto">
              <a:xfrm>
                <a:off x="227" y="1769"/>
                <a:ext cx="5326" cy="581"/>
              </a:xfrm>
              <a:prstGeom prst="rect">
                <a:avLst/>
              </a:prstGeom>
              <a:solidFill>
                <a:srgbClr val="BBE0E3"/>
              </a:solidFill>
              <a:ln w="9525">
                <a:solidFill>
                  <a:schemeClr val="tx1"/>
                </a:solidFill>
                <a:miter lim="800000"/>
                <a:headEnd/>
                <a:tailEnd/>
              </a:ln>
            </p:spPr>
            <p:txBody>
              <a:bodyPr wrap="none" anchor="ctr"/>
              <a:lstStyle/>
              <a:p>
                <a:endParaRPr lang="en-US" sz="1800">
                  <a:cs typeface="Arial" charset="0"/>
                </a:endParaRPr>
              </a:p>
            </p:txBody>
          </p:sp>
          <p:sp>
            <p:nvSpPr>
              <p:cNvPr id="12" name="Rectangle 66"/>
              <p:cNvSpPr>
                <a:spLocks noChangeArrowheads="1"/>
              </p:cNvSpPr>
              <p:nvPr/>
            </p:nvSpPr>
            <p:spPr bwMode="auto">
              <a:xfrm>
                <a:off x="404" y="1829"/>
                <a:ext cx="691"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73" name="Text Box 67"/>
              <p:cNvSpPr txBox="1">
                <a:spLocks noChangeArrowheads="1"/>
              </p:cNvSpPr>
              <p:nvPr/>
            </p:nvSpPr>
            <p:spPr bwMode="auto">
              <a:xfrm>
                <a:off x="333" y="1888"/>
                <a:ext cx="830" cy="288"/>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Stress</a:t>
                </a:r>
              </a:p>
              <a:p>
                <a:pPr algn="ctr">
                  <a:lnSpc>
                    <a:spcPct val="85000"/>
                  </a:lnSpc>
                </a:pPr>
                <a:r>
                  <a:rPr lang="en-US" sz="1400" b="1">
                    <a:solidFill>
                      <a:srgbClr val="FFFF00"/>
                    </a:solidFill>
                    <a:latin typeface="Arial" charset="0"/>
                    <a:cs typeface="Arial" charset="0"/>
                  </a:rPr>
                  <a:t>History</a:t>
                </a:r>
              </a:p>
            </p:txBody>
          </p:sp>
          <p:sp>
            <p:nvSpPr>
              <p:cNvPr id="14" name="Rectangle 68"/>
              <p:cNvSpPr>
                <a:spLocks noChangeArrowheads="1"/>
              </p:cNvSpPr>
              <p:nvPr/>
            </p:nvSpPr>
            <p:spPr bwMode="auto">
              <a:xfrm>
                <a:off x="1274" y="1824"/>
                <a:ext cx="592"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75" name="Text Box 69"/>
              <p:cNvSpPr txBox="1">
                <a:spLocks noChangeArrowheads="1"/>
              </p:cNvSpPr>
              <p:nvPr/>
            </p:nvSpPr>
            <p:spPr bwMode="auto">
              <a:xfrm>
                <a:off x="1271" y="1945"/>
                <a:ext cx="588" cy="174"/>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Analysis</a:t>
                </a:r>
              </a:p>
            </p:txBody>
          </p:sp>
          <p:sp>
            <p:nvSpPr>
              <p:cNvPr id="16" name="Rectangle 70"/>
              <p:cNvSpPr>
                <a:spLocks noChangeArrowheads="1"/>
              </p:cNvSpPr>
              <p:nvPr/>
            </p:nvSpPr>
            <p:spPr bwMode="auto">
              <a:xfrm>
                <a:off x="1997" y="1821"/>
                <a:ext cx="783"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77" name="Text Box 71"/>
              <p:cNvSpPr txBox="1">
                <a:spLocks noChangeArrowheads="1"/>
              </p:cNvSpPr>
              <p:nvPr/>
            </p:nvSpPr>
            <p:spPr bwMode="auto">
              <a:xfrm>
                <a:off x="1983" y="1888"/>
                <a:ext cx="804" cy="288"/>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State</a:t>
                </a:r>
              </a:p>
              <a:p>
                <a:pPr algn="ctr">
                  <a:lnSpc>
                    <a:spcPct val="85000"/>
                  </a:lnSpc>
                </a:pPr>
                <a:r>
                  <a:rPr lang="en-US" sz="1400" b="1">
                    <a:solidFill>
                      <a:srgbClr val="FFFF00"/>
                    </a:solidFill>
                    <a:latin typeface="Arial" charset="0"/>
                    <a:cs typeface="Arial" charset="0"/>
                  </a:rPr>
                  <a:t>Assessment</a:t>
                </a:r>
              </a:p>
            </p:txBody>
          </p:sp>
          <p:sp>
            <p:nvSpPr>
              <p:cNvPr id="18" name="Rectangle 72"/>
              <p:cNvSpPr>
                <a:spLocks noChangeArrowheads="1"/>
              </p:cNvSpPr>
              <p:nvPr/>
            </p:nvSpPr>
            <p:spPr bwMode="auto">
              <a:xfrm>
                <a:off x="3814" y="1816"/>
                <a:ext cx="742"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79" name="Text Box 73"/>
              <p:cNvSpPr txBox="1">
                <a:spLocks noChangeArrowheads="1"/>
              </p:cNvSpPr>
              <p:nvPr/>
            </p:nvSpPr>
            <p:spPr bwMode="auto">
              <a:xfrm>
                <a:off x="3801" y="1888"/>
                <a:ext cx="764" cy="288"/>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Benchmark/Validation</a:t>
                </a:r>
              </a:p>
            </p:txBody>
          </p:sp>
          <p:sp>
            <p:nvSpPr>
              <p:cNvPr id="20" name="Rectangle 74"/>
              <p:cNvSpPr>
                <a:spLocks noChangeArrowheads="1"/>
              </p:cNvSpPr>
              <p:nvPr/>
            </p:nvSpPr>
            <p:spPr bwMode="auto">
              <a:xfrm>
                <a:off x="2911" y="1824"/>
                <a:ext cx="783"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81" name="Text Box 75"/>
              <p:cNvSpPr txBox="1">
                <a:spLocks noChangeArrowheads="1"/>
              </p:cNvSpPr>
              <p:nvPr/>
            </p:nvSpPr>
            <p:spPr bwMode="auto">
              <a:xfrm>
                <a:off x="2896" y="1945"/>
                <a:ext cx="804" cy="174"/>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Prediction</a:t>
                </a:r>
              </a:p>
            </p:txBody>
          </p:sp>
          <p:sp>
            <p:nvSpPr>
              <p:cNvPr id="22" name="Rectangle 76"/>
              <p:cNvSpPr>
                <a:spLocks noChangeArrowheads="1"/>
              </p:cNvSpPr>
              <p:nvPr/>
            </p:nvSpPr>
            <p:spPr bwMode="auto">
              <a:xfrm>
                <a:off x="4714" y="1812"/>
                <a:ext cx="667" cy="43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lIns="96661" tIns="48331" rIns="96661" bIns="48331" anchor="ctr">
                <a:spAutoFit/>
              </a:bodyPr>
              <a:lstStyle/>
              <a:p>
                <a:pPr>
                  <a:defRPr/>
                </a:pPr>
                <a:endParaRPr lang="en-US" sz="1800">
                  <a:cs typeface="Arial" charset="0"/>
                </a:endParaRPr>
              </a:p>
            </p:txBody>
          </p:sp>
          <p:sp>
            <p:nvSpPr>
              <p:cNvPr id="881683" name="Text Box 77"/>
              <p:cNvSpPr txBox="1">
                <a:spLocks noChangeArrowheads="1"/>
              </p:cNvSpPr>
              <p:nvPr/>
            </p:nvSpPr>
            <p:spPr bwMode="auto">
              <a:xfrm>
                <a:off x="4672" y="1945"/>
                <a:ext cx="764" cy="174"/>
              </a:xfrm>
              <a:prstGeom prst="rect">
                <a:avLst/>
              </a:prstGeom>
              <a:noFill/>
              <a:ln w="9525">
                <a:noFill/>
                <a:miter lim="800000"/>
                <a:headEnd/>
                <a:tailEnd/>
              </a:ln>
            </p:spPr>
            <p:txBody>
              <a:bodyPr lIns="96661" tIns="48331" rIns="96661" bIns="48331">
                <a:spAutoFit/>
              </a:bodyPr>
              <a:lstStyle/>
              <a:p>
                <a:pPr algn="ctr">
                  <a:lnSpc>
                    <a:spcPct val="85000"/>
                  </a:lnSpc>
                </a:pPr>
                <a:r>
                  <a:rPr lang="en-US" sz="1400" b="1">
                    <a:solidFill>
                      <a:srgbClr val="FFFF00"/>
                    </a:solidFill>
                    <a:latin typeface="Arial" charset="0"/>
                    <a:cs typeface="Arial" charset="0"/>
                  </a:rPr>
                  <a:t>Database</a:t>
                </a:r>
              </a:p>
            </p:txBody>
          </p:sp>
        </p:grpSp>
        <p:sp>
          <p:nvSpPr>
            <p:cNvPr id="881684" name="Freeform 79"/>
            <p:cNvSpPr>
              <a:spLocks/>
            </p:cNvSpPr>
            <p:nvPr/>
          </p:nvSpPr>
          <p:spPr bwMode="auto">
            <a:xfrm>
              <a:off x="222" y="1356"/>
              <a:ext cx="5328" cy="876"/>
            </a:xfrm>
            <a:custGeom>
              <a:avLst/>
              <a:gdLst>
                <a:gd name="T0" fmla="*/ 0 w 5328"/>
                <a:gd name="T1" fmla="*/ 876 h 876"/>
                <a:gd name="T2" fmla="*/ 1854 w 5328"/>
                <a:gd name="T3" fmla="*/ 0 h 876"/>
                <a:gd name="T4" fmla="*/ 3576 w 5328"/>
                <a:gd name="T5" fmla="*/ 0 h 876"/>
                <a:gd name="T6" fmla="*/ 5328 w 5328"/>
                <a:gd name="T7" fmla="*/ 870 h 876"/>
                <a:gd name="T8" fmla="*/ 0 w 5328"/>
                <a:gd name="T9" fmla="*/ 876 h 876"/>
                <a:gd name="T10" fmla="*/ 0 60000 65536"/>
                <a:gd name="T11" fmla="*/ 0 60000 65536"/>
                <a:gd name="T12" fmla="*/ 0 60000 65536"/>
                <a:gd name="T13" fmla="*/ 0 60000 65536"/>
                <a:gd name="T14" fmla="*/ 0 60000 65536"/>
                <a:gd name="T15" fmla="*/ 0 w 5328"/>
                <a:gd name="T16" fmla="*/ 0 h 876"/>
                <a:gd name="T17" fmla="*/ 5328 w 5328"/>
                <a:gd name="T18" fmla="*/ 876 h 876"/>
              </a:gdLst>
              <a:ahLst/>
              <a:cxnLst>
                <a:cxn ang="T10">
                  <a:pos x="T0" y="T1"/>
                </a:cxn>
                <a:cxn ang="T11">
                  <a:pos x="T2" y="T3"/>
                </a:cxn>
                <a:cxn ang="T12">
                  <a:pos x="T4" y="T5"/>
                </a:cxn>
                <a:cxn ang="T13">
                  <a:pos x="T6" y="T7"/>
                </a:cxn>
                <a:cxn ang="T14">
                  <a:pos x="T8" y="T9"/>
                </a:cxn>
              </a:cxnLst>
              <a:rect l="T15" t="T16" r="T17" b="T18"/>
              <a:pathLst>
                <a:path w="5328" h="876">
                  <a:moveTo>
                    <a:pt x="0" y="876"/>
                  </a:moveTo>
                  <a:lnTo>
                    <a:pt x="1854" y="0"/>
                  </a:lnTo>
                  <a:lnTo>
                    <a:pt x="3576" y="0"/>
                  </a:lnTo>
                  <a:lnTo>
                    <a:pt x="5328" y="870"/>
                  </a:lnTo>
                  <a:lnTo>
                    <a:pt x="0" y="876"/>
                  </a:lnTo>
                  <a:close/>
                </a:path>
              </a:pathLst>
            </a:custGeom>
            <a:solidFill>
              <a:srgbClr val="000066"/>
            </a:solidFill>
            <a:ln w="9525">
              <a:solidFill>
                <a:schemeClr val="tx1"/>
              </a:solidFill>
              <a:round/>
              <a:headEnd/>
              <a:tailEnd/>
            </a:ln>
          </p:spPr>
          <p:txBody>
            <a:bodyPr/>
            <a:lstStyle/>
            <a:p>
              <a:endParaRPr lang="en-US"/>
            </a:p>
          </p:txBody>
        </p:sp>
        <p:sp>
          <p:nvSpPr>
            <p:cNvPr id="881685" name="WordArt 81"/>
            <p:cNvSpPr>
              <a:spLocks noChangeArrowheads="1" noChangeShapeType="1" noTextEdit="1"/>
            </p:cNvSpPr>
            <p:nvPr/>
          </p:nvSpPr>
          <p:spPr bwMode="auto">
            <a:xfrm>
              <a:off x="1664" y="1644"/>
              <a:ext cx="2444" cy="408"/>
            </a:xfrm>
            <a:prstGeom prst="rect">
              <a:avLst/>
            </a:prstGeom>
          </p:spPr>
          <p:txBody>
            <a:bodyPr wrap="none" fromWordArt="1">
              <a:prstTxWarp prst="textFadeUp">
                <a:avLst>
                  <a:gd name="adj" fmla="val 7773"/>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Main Functions</a:t>
              </a:r>
            </a:p>
          </p:txBody>
        </p:sp>
      </p:grpSp>
      <p:grpSp>
        <p:nvGrpSpPr>
          <p:cNvPr id="46" name="Group 45"/>
          <p:cNvGrpSpPr/>
          <p:nvPr/>
        </p:nvGrpSpPr>
        <p:grpSpPr>
          <a:xfrm>
            <a:off x="193977" y="1061885"/>
            <a:ext cx="7267273" cy="5759246"/>
            <a:chOff x="193977" y="1061885"/>
            <a:chExt cx="7267273" cy="5759246"/>
          </a:xfrm>
        </p:grpSpPr>
        <p:pic>
          <p:nvPicPr>
            <p:cNvPr id="47" name="Picture 36"/>
            <p:cNvPicPr>
              <a:picLocks noChangeAspect="1" noChangeArrowheads="1"/>
            </p:cNvPicPr>
            <p:nvPr/>
          </p:nvPicPr>
          <p:blipFill>
            <a:blip r:embed="rId3" cstate="print"/>
            <a:srcRect/>
            <a:stretch>
              <a:fillRect/>
            </a:stretch>
          </p:blipFill>
          <p:spPr bwMode="auto">
            <a:xfrm>
              <a:off x="193977" y="1061885"/>
              <a:ext cx="6759888" cy="5759246"/>
            </a:xfrm>
            <a:prstGeom prst="rect">
              <a:avLst/>
            </a:prstGeom>
            <a:noFill/>
            <a:ln w="9525">
              <a:noFill/>
              <a:miter lim="800000"/>
              <a:headEnd/>
              <a:tailEnd/>
            </a:ln>
          </p:spPr>
        </p:pic>
        <p:sp>
          <p:nvSpPr>
            <p:cNvPr id="48" name="Freeform 27"/>
            <p:cNvSpPr>
              <a:spLocks/>
            </p:cNvSpPr>
            <p:nvPr/>
          </p:nvSpPr>
          <p:spPr bwMode="auto">
            <a:xfrm>
              <a:off x="6956492" y="1082675"/>
              <a:ext cx="504758" cy="5727501"/>
            </a:xfrm>
            <a:custGeom>
              <a:avLst/>
              <a:gdLst>
                <a:gd name="T0" fmla="*/ 0 w 504749"/>
                <a:gd name="T1" fmla="*/ 0 h 5727802"/>
                <a:gd name="T2" fmla="*/ 497434 w 504749"/>
                <a:gd name="T3" fmla="*/ 3357677 h 5727802"/>
                <a:gd name="T4" fmla="*/ 504749 w 504749"/>
                <a:gd name="T5" fmla="*/ 4045307 h 5727802"/>
                <a:gd name="T6" fmla="*/ 0 w 504749"/>
                <a:gd name="T7" fmla="*/ 5727802 h 5727802"/>
                <a:gd name="T8" fmla="*/ 0 w 504749"/>
                <a:gd name="T9" fmla="*/ 0 h 5727802"/>
                <a:gd name="T10" fmla="*/ 0 60000 65536"/>
                <a:gd name="T11" fmla="*/ 0 60000 65536"/>
                <a:gd name="T12" fmla="*/ 0 60000 65536"/>
                <a:gd name="T13" fmla="*/ 0 60000 65536"/>
                <a:gd name="T14" fmla="*/ 0 60000 65536"/>
                <a:gd name="T15" fmla="*/ 0 w 504749"/>
                <a:gd name="T16" fmla="*/ 0 h 5727802"/>
                <a:gd name="T17" fmla="*/ 504749 w 504749"/>
                <a:gd name="T18" fmla="*/ 5727802 h 5727802"/>
              </a:gdLst>
              <a:ahLst/>
              <a:cxnLst>
                <a:cxn ang="T10">
                  <a:pos x="T0" y="T1"/>
                </a:cxn>
                <a:cxn ang="T11">
                  <a:pos x="T2" y="T3"/>
                </a:cxn>
                <a:cxn ang="T12">
                  <a:pos x="T4" y="T5"/>
                </a:cxn>
                <a:cxn ang="T13">
                  <a:pos x="T6" y="T7"/>
                </a:cxn>
                <a:cxn ang="T14">
                  <a:pos x="T8" y="T9"/>
                </a:cxn>
              </a:cxnLst>
              <a:rect l="T15" t="T16" r="T17" b="T18"/>
              <a:pathLst>
                <a:path w="504749" h="5727802">
                  <a:moveTo>
                    <a:pt x="0" y="0"/>
                  </a:moveTo>
                  <a:lnTo>
                    <a:pt x="497434" y="3357677"/>
                  </a:lnTo>
                  <a:cubicBezTo>
                    <a:pt x="499872" y="3586887"/>
                    <a:pt x="502311" y="3816096"/>
                    <a:pt x="504749" y="4045306"/>
                  </a:cubicBezTo>
                  <a:lnTo>
                    <a:pt x="0" y="5727802"/>
                  </a:lnTo>
                  <a:lnTo>
                    <a:pt x="0" y="0"/>
                  </a:lnTo>
                  <a:close/>
                </a:path>
              </a:pathLst>
            </a:custGeom>
            <a:solidFill>
              <a:srgbClr val="000066"/>
            </a:solidFill>
            <a:ln w="9525">
              <a:solidFill>
                <a:schemeClr val="tx1"/>
              </a:solidFill>
              <a:round/>
              <a:headEnd/>
              <a:tailEnd/>
            </a:ln>
          </p:spPr>
          <p:txBody>
            <a:bodyPr/>
            <a:lstStyle/>
            <a:p>
              <a:endParaRPr lang="en-US"/>
            </a:p>
          </p:txBody>
        </p:sp>
      </p:grpSp>
      <p:grpSp>
        <p:nvGrpSpPr>
          <p:cNvPr id="49" name="Group 48"/>
          <p:cNvGrpSpPr/>
          <p:nvPr/>
        </p:nvGrpSpPr>
        <p:grpSpPr>
          <a:xfrm>
            <a:off x="1703388" y="1433194"/>
            <a:ext cx="7322626" cy="5193792"/>
            <a:chOff x="1703388" y="1433194"/>
            <a:chExt cx="7322626" cy="5193792"/>
          </a:xfrm>
        </p:grpSpPr>
        <p:pic>
          <p:nvPicPr>
            <p:cNvPr id="50" name="Picture 2"/>
            <p:cNvPicPr>
              <a:picLocks noChangeAspect="1" noChangeArrowheads="1"/>
            </p:cNvPicPr>
            <p:nvPr/>
          </p:nvPicPr>
          <p:blipFill>
            <a:blip r:embed="rId4" cstate="print"/>
            <a:srcRect/>
            <a:stretch>
              <a:fillRect/>
            </a:stretch>
          </p:blipFill>
          <p:spPr bwMode="auto">
            <a:xfrm>
              <a:off x="1860742" y="1437968"/>
              <a:ext cx="7165272" cy="5186362"/>
            </a:xfrm>
            <a:prstGeom prst="rect">
              <a:avLst/>
            </a:prstGeom>
            <a:noFill/>
            <a:ln w="9525">
              <a:noFill/>
              <a:miter lim="800000"/>
              <a:headEnd/>
              <a:tailEnd/>
            </a:ln>
          </p:spPr>
        </p:pic>
        <p:sp>
          <p:nvSpPr>
            <p:cNvPr id="51" name="Freeform 53"/>
            <p:cNvSpPr>
              <a:spLocks/>
            </p:cNvSpPr>
            <p:nvPr/>
          </p:nvSpPr>
          <p:spPr bwMode="auto">
            <a:xfrm>
              <a:off x="1703388" y="1433194"/>
              <a:ext cx="146314" cy="5193792"/>
            </a:xfrm>
            <a:custGeom>
              <a:avLst/>
              <a:gdLst>
                <a:gd name="T0" fmla="*/ 146304 w 146304"/>
                <a:gd name="T1" fmla="*/ 5193792 h 5193792"/>
                <a:gd name="T2" fmla="*/ 0 w 146304"/>
                <a:gd name="T3" fmla="*/ 3708806 h 5193792"/>
                <a:gd name="T4" fmla="*/ 7315 w 146304"/>
                <a:gd name="T5" fmla="*/ 3028492 h 5193792"/>
                <a:gd name="T6" fmla="*/ 138989 w 146304"/>
                <a:gd name="T7" fmla="*/ 0 h 5193792"/>
                <a:gd name="T8" fmla="*/ 146304 w 146304"/>
                <a:gd name="T9" fmla="*/ 5193792 h 5193792"/>
                <a:gd name="T10" fmla="*/ 0 60000 65536"/>
                <a:gd name="T11" fmla="*/ 0 60000 65536"/>
                <a:gd name="T12" fmla="*/ 0 60000 65536"/>
                <a:gd name="T13" fmla="*/ 0 60000 65536"/>
                <a:gd name="T14" fmla="*/ 0 60000 65536"/>
                <a:gd name="T15" fmla="*/ 0 w 146304"/>
                <a:gd name="T16" fmla="*/ 0 h 5193792"/>
                <a:gd name="T17" fmla="*/ 146304 w 146304"/>
                <a:gd name="T18" fmla="*/ 5193792 h 5193792"/>
              </a:gdLst>
              <a:ahLst/>
              <a:cxnLst>
                <a:cxn ang="T10">
                  <a:pos x="T0" y="T1"/>
                </a:cxn>
                <a:cxn ang="T11">
                  <a:pos x="T2" y="T3"/>
                </a:cxn>
                <a:cxn ang="T12">
                  <a:pos x="T4" y="T5"/>
                </a:cxn>
                <a:cxn ang="T13">
                  <a:pos x="T6" y="T7"/>
                </a:cxn>
                <a:cxn ang="T14">
                  <a:pos x="T8" y="T9"/>
                </a:cxn>
              </a:cxnLst>
              <a:rect l="T15" t="T16" r="T17" b="T18"/>
              <a:pathLst>
                <a:path w="146304" h="5193792">
                  <a:moveTo>
                    <a:pt x="146304" y="5193792"/>
                  </a:moveTo>
                  <a:lnTo>
                    <a:pt x="0" y="3708807"/>
                  </a:lnTo>
                  <a:cubicBezTo>
                    <a:pt x="2438" y="3482036"/>
                    <a:pt x="4877" y="3255264"/>
                    <a:pt x="7315" y="3028493"/>
                  </a:cubicBezTo>
                  <a:lnTo>
                    <a:pt x="138989" y="0"/>
                  </a:lnTo>
                  <a:cubicBezTo>
                    <a:pt x="141427" y="1731264"/>
                    <a:pt x="143866" y="3462528"/>
                    <a:pt x="146304" y="5193792"/>
                  </a:cubicBezTo>
                  <a:close/>
                </a:path>
              </a:pathLst>
            </a:custGeom>
            <a:solidFill>
              <a:srgbClr val="000066"/>
            </a:solidFill>
            <a:ln w="9525">
              <a:solidFill>
                <a:schemeClr val="tx1"/>
              </a:solidFill>
              <a:round/>
              <a:headEnd/>
              <a:tailEnd/>
            </a:ln>
          </p:spPr>
          <p:txBody>
            <a:bodyPr/>
            <a:lstStyle/>
            <a:p>
              <a:endParaRPr lang="en-US"/>
            </a:p>
          </p:txBody>
        </p:sp>
      </p:grpSp>
      <p:pic>
        <p:nvPicPr>
          <p:cNvPr id="53" name="Picture 2"/>
          <p:cNvPicPr>
            <a:picLocks noChangeAspect="1" noChangeArrowheads="1"/>
          </p:cNvPicPr>
          <p:nvPr/>
        </p:nvPicPr>
        <p:blipFill>
          <a:blip r:embed="rId5" cstate="print"/>
          <a:srcRect/>
          <a:stretch>
            <a:fillRect/>
          </a:stretch>
        </p:blipFill>
        <p:spPr bwMode="auto">
          <a:xfrm>
            <a:off x="1710045" y="1187245"/>
            <a:ext cx="5737889" cy="5288580"/>
          </a:xfrm>
          <a:prstGeom prst="rect">
            <a:avLst/>
          </a:prstGeom>
          <a:noFill/>
          <a:ln w="9525">
            <a:noFill/>
            <a:miter lim="800000"/>
            <a:headEnd/>
            <a:tailEnd/>
          </a:ln>
        </p:spPr>
      </p:pic>
      <p:grpSp>
        <p:nvGrpSpPr>
          <p:cNvPr id="54" name="Group 29"/>
          <p:cNvGrpSpPr>
            <a:grpSpLocks/>
          </p:cNvGrpSpPr>
          <p:nvPr/>
        </p:nvGrpSpPr>
        <p:grpSpPr bwMode="auto">
          <a:xfrm>
            <a:off x="931863" y="1212850"/>
            <a:ext cx="7270750" cy="5414963"/>
            <a:chOff x="587" y="764"/>
            <a:chExt cx="4580" cy="3411"/>
          </a:xfrm>
        </p:grpSpPr>
        <p:sp>
          <p:nvSpPr>
            <p:cNvPr id="55" name="Rectangle 30"/>
            <p:cNvSpPr>
              <a:spLocks noChangeArrowheads="1"/>
            </p:cNvSpPr>
            <p:nvPr/>
          </p:nvSpPr>
          <p:spPr bwMode="auto">
            <a:xfrm>
              <a:off x="587" y="764"/>
              <a:ext cx="4580" cy="3411"/>
            </a:xfrm>
            <a:prstGeom prst="rect">
              <a:avLst/>
            </a:prstGeom>
            <a:solidFill>
              <a:srgbClr val="FFFFCC"/>
            </a:solidFill>
            <a:ln w="38100">
              <a:solidFill>
                <a:schemeClr val="tx1"/>
              </a:solidFill>
              <a:miter lim="800000"/>
              <a:headEnd/>
              <a:tailEnd/>
            </a:ln>
            <a:effectLst/>
          </p:spPr>
          <p:txBody>
            <a:bodyPr wrap="none" anchor="ctr"/>
            <a:lstStyle/>
            <a:p>
              <a:endParaRPr lang="en-US"/>
            </a:p>
          </p:txBody>
        </p:sp>
        <p:pic>
          <p:nvPicPr>
            <p:cNvPr id="56" name="Picture 3"/>
            <p:cNvPicPr>
              <a:picLocks noChangeAspect="1" noChangeArrowheads="1"/>
            </p:cNvPicPr>
            <p:nvPr/>
          </p:nvPicPr>
          <p:blipFill>
            <a:blip r:embed="rId6" cstate="print">
              <a:clrChange>
                <a:clrFrom>
                  <a:srgbClr val="E3E3E3"/>
                </a:clrFrom>
                <a:clrTo>
                  <a:srgbClr val="E3E3E3">
                    <a:alpha val="0"/>
                  </a:srgbClr>
                </a:clrTo>
              </a:clrChange>
            </a:blip>
            <a:srcRect l="25662" t="17519" r="7059" b="10912"/>
            <a:stretch>
              <a:fillRect/>
            </a:stretch>
          </p:blipFill>
          <p:spPr bwMode="auto">
            <a:xfrm>
              <a:off x="693" y="845"/>
              <a:ext cx="3866" cy="3323"/>
            </a:xfrm>
            <a:prstGeom prst="rect">
              <a:avLst/>
            </a:prstGeom>
            <a:noFill/>
            <a:ln w="9525">
              <a:noFill/>
              <a:miter lim="800000"/>
              <a:headEnd/>
              <a:tailEnd/>
            </a:ln>
          </p:spPr>
        </p:pic>
        <p:sp>
          <p:nvSpPr>
            <p:cNvPr id="57" name="Freeform 4"/>
            <p:cNvSpPr>
              <a:spLocks/>
            </p:cNvSpPr>
            <p:nvPr/>
          </p:nvSpPr>
          <p:spPr bwMode="auto">
            <a:xfrm>
              <a:off x="1120" y="1087"/>
              <a:ext cx="3592" cy="2634"/>
            </a:xfrm>
            <a:custGeom>
              <a:avLst/>
              <a:gdLst>
                <a:gd name="T0" fmla="*/ 0 w 4253"/>
                <a:gd name="T1" fmla="*/ 0 h 3136"/>
                <a:gd name="T2" fmla="*/ 2147483647 w 4253"/>
                <a:gd name="T3" fmla="*/ 2147483647 h 3136"/>
                <a:gd name="T4" fmla="*/ 2147483647 w 4253"/>
                <a:gd name="T5" fmla="*/ 2147483647 h 3136"/>
                <a:gd name="T6" fmla="*/ 2147483647 w 4253"/>
                <a:gd name="T7" fmla="*/ 2147483647 h 3136"/>
                <a:gd name="T8" fmla="*/ 2147483647 w 4253"/>
                <a:gd name="T9" fmla="*/ 2147483647 h 3136"/>
                <a:gd name="T10" fmla="*/ 2147483647 w 4253"/>
                <a:gd name="T11" fmla="*/ 2147483647 h 3136"/>
                <a:gd name="T12" fmla="*/ 2147483647 w 4253"/>
                <a:gd name="T13" fmla="*/ 2147483647 h 3136"/>
                <a:gd name="T14" fmla="*/ 2147483647 w 4253"/>
                <a:gd name="T15" fmla="*/ 2147483647 h 3136"/>
                <a:gd name="T16" fmla="*/ 2147483647 w 4253"/>
                <a:gd name="T17" fmla="*/ 2147483647 h 3136"/>
                <a:gd name="T18" fmla="*/ 2147483647 w 4253"/>
                <a:gd name="T19" fmla="*/ 2147483647 h 3136"/>
                <a:gd name="T20" fmla="*/ 2147483647 w 4253"/>
                <a:gd name="T21" fmla="*/ 2147483647 h 3136"/>
                <a:gd name="T22" fmla="*/ 2147483647 w 4253"/>
                <a:gd name="T23" fmla="*/ 2147483647 h 3136"/>
                <a:gd name="T24" fmla="*/ 2147483647 w 4253"/>
                <a:gd name="T25" fmla="*/ 2147483647 h 3136"/>
                <a:gd name="T26" fmla="*/ 2147483647 w 4253"/>
                <a:gd name="T27" fmla="*/ 2147483647 h 3136"/>
                <a:gd name="T28" fmla="*/ 2147483647 w 4253"/>
                <a:gd name="T29" fmla="*/ 2147483647 h 3136"/>
                <a:gd name="T30" fmla="*/ 2147483647 w 4253"/>
                <a:gd name="T31" fmla="*/ 2147483647 h 3136"/>
                <a:gd name="T32" fmla="*/ 2147483647 w 4253"/>
                <a:gd name="T33" fmla="*/ 2147483647 h 3136"/>
                <a:gd name="T34" fmla="*/ 2147483647 w 4253"/>
                <a:gd name="T35" fmla="*/ 2147483647 h 3136"/>
                <a:gd name="T36" fmla="*/ 2147483647 w 4253"/>
                <a:gd name="T37" fmla="*/ 2147483647 h 3136"/>
                <a:gd name="T38" fmla="*/ 2147483647 w 4253"/>
                <a:gd name="T39" fmla="*/ 2147483647 h 3136"/>
                <a:gd name="T40" fmla="*/ 2147483647 w 4253"/>
                <a:gd name="T41" fmla="*/ 2147483647 h 3136"/>
                <a:gd name="T42" fmla="*/ 2147483647 w 4253"/>
                <a:gd name="T43" fmla="*/ 2147483647 h 3136"/>
                <a:gd name="T44" fmla="*/ 2147483647 w 4253"/>
                <a:gd name="T45" fmla="*/ 2147483647 h 3136"/>
                <a:gd name="T46" fmla="*/ 2147483647 w 4253"/>
                <a:gd name="T47" fmla="*/ 2147483647 h 3136"/>
                <a:gd name="T48" fmla="*/ 2147483647 w 4253"/>
                <a:gd name="T49" fmla="*/ 2147483647 h 3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53"/>
                <a:gd name="T76" fmla="*/ 0 h 3136"/>
                <a:gd name="T77" fmla="*/ 4253 w 4253"/>
                <a:gd name="T78" fmla="*/ 3136 h 3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53" h="3136">
                  <a:moveTo>
                    <a:pt x="0" y="0"/>
                  </a:moveTo>
                  <a:lnTo>
                    <a:pt x="11" y="320"/>
                  </a:lnTo>
                  <a:lnTo>
                    <a:pt x="21" y="547"/>
                  </a:lnTo>
                  <a:lnTo>
                    <a:pt x="53" y="772"/>
                  </a:lnTo>
                  <a:lnTo>
                    <a:pt x="114" y="982"/>
                  </a:lnTo>
                  <a:lnTo>
                    <a:pt x="162" y="1184"/>
                  </a:lnTo>
                  <a:lnTo>
                    <a:pt x="219" y="1343"/>
                  </a:lnTo>
                  <a:lnTo>
                    <a:pt x="229" y="1421"/>
                  </a:lnTo>
                  <a:lnTo>
                    <a:pt x="309" y="1475"/>
                  </a:lnTo>
                  <a:lnTo>
                    <a:pt x="389" y="1530"/>
                  </a:lnTo>
                  <a:lnTo>
                    <a:pt x="437" y="1568"/>
                  </a:lnTo>
                  <a:lnTo>
                    <a:pt x="576" y="1624"/>
                  </a:lnTo>
                  <a:lnTo>
                    <a:pt x="837" y="1701"/>
                  </a:lnTo>
                  <a:lnTo>
                    <a:pt x="1061" y="1756"/>
                  </a:lnTo>
                  <a:lnTo>
                    <a:pt x="1429" y="1818"/>
                  </a:lnTo>
                  <a:lnTo>
                    <a:pt x="1840" y="1858"/>
                  </a:lnTo>
                  <a:lnTo>
                    <a:pt x="2581" y="1905"/>
                  </a:lnTo>
                  <a:lnTo>
                    <a:pt x="3285" y="1912"/>
                  </a:lnTo>
                  <a:lnTo>
                    <a:pt x="3915" y="1928"/>
                  </a:lnTo>
                  <a:lnTo>
                    <a:pt x="4096" y="1936"/>
                  </a:lnTo>
                  <a:lnTo>
                    <a:pt x="4144" y="1998"/>
                  </a:lnTo>
                  <a:lnTo>
                    <a:pt x="4187" y="2060"/>
                  </a:lnTo>
                  <a:lnTo>
                    <a:pt x="4197" y="2193"/>
                  </a:lnTo>
                  <a:lnTo>
                    <a:pt x="4224" y="2622"/>
                  </a:lnTo>
                  <a:lnTo>
                    <a:pt x="4253" y="3136"/>
                  </a:lnTo>
                </a:path>
              </a:pathLst>
            </a:custGeom>
            <a:noFill/>
            <a:ln w="38100" cmpd="sng">
              <a:solidFill>
                <a:schemeClr val="tx1"/>
              </a:solidFill>
              <a:round/>
              <a:headEnd/>
              <a:tailEnd/>
            </a:ln>
          </p:spPr>
          <p:txBody>
            <a:bodyPr/>
            <a:lstStyle/>
            <a:p>
              <a:endParaRPr lang="en-US"/>
            </a:p>
          </p:txBody>
        </p:sp>
        <p:sp>
          <p:nvSpPr>
            <p:cNvPr id="58" name="Text Box 5"/>
            <p:cNvSpPr txBox="1">
              <a:spLocks noChangeArrowheads="1"/>
            </p:cNvSpPr>
            <p:nvPr/>
          </p:nvSpPr>
          <p:spPr bwMode="auto">
            <a:xfrm>
              <a:off x="2511" y="1837"/>
              <a:ext cx="1010"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Arial" charset="0"/>
                  <a:cs typeface="Arial" charset="0"/>
                </a:rPr>
                <a:t>model alone</a:t>
              </a:r>
            </a:p>
          </p:txBody>
        </p:sp>
        <p:sp>
          <p:nvSpPr>
            <p:cNvPr id="59" name="Text Box 6"/>
            <p:cNvSpPr txBox="1">
              <a:spLocks noChangeArrowheads="1"/>
            </p:cNvSpPr>
            <p:nvPr/>
          </p:nvSpPr>
          <p:spPr bwMode="auto">
            <a:xfrm>
              <a:off x="2511" y="1464"/>
              <a:ext cx="2005" cy="212"/>
            </a:xfrm>
            <a:prstGeom prst="rect">
              <a:avLst/>
            </a:prstGeom>
            <a:noFill/>
            <a:ln w="9525">
              <a:noFill/>
              <a:miter lim="800000"/>
              <a:headEnd/>
              <a:tailEnd/>
            </a:ln>
          </p:spPr>
          <p:txBody>
            <a:bodyPr>
              <a:spAutoFit/>
            </a:bodyPr>
            <a:lstStyle/>
            <a:p>
              <a:pPr>
                <a:spcBef>
                  <a:spcPct val="50000"/>
                </a:spcBef>
              </a:pPr>
              <a:r>
                <a:rPr lang="en-US" sz="1600" b="1">
                  <a:solidFill>
                    <a:srgbClr val="009900"/>
                  </a:solidFill>
                  <a:latin typeface="Arial" charset="0"/>
                  <a:cs typeface="Arial" charset="0"/>
                </a:rPr>
                <a:t>model with positive indication</a:t>
              </a:r>
            </a:p>
          </p:txBody>
        </p:sp>
        <p:sp>
          <p:nvSpPr>
            <p:cNvPr id="60" name="Text Box 7"/>
            <p:cNvSpPr txBox="1">
              <a:spLocks noChangeArrowheads="1"/>
            </p:cNvSpPr>
            <p:nvPr/>
          </p:nvSpPr>
          <p:spPr bwMode="auto">
            <a:xfrm>
              <a:off x="2511" y="2449"/>
              <a:ext cx="2005" cy="212"/>
            </a:xfrm>
            <a:prstGeom prst="rect">
              <a:avLst/>
            </a:prstGeom>
            <a:noFill/>
            <a:ln w="9525">
              <a:noFill/>
              <a:miter lim="800000"/>
              <a:headEnd/>
              <a:tailEnd/>
            </a:ln>
          </p:spPr>
          <p:txBody>
            <a:bodyPr>
              <a:spAutoFit/>
            </a:bodyPr>
            <a:lstStyle/>
            <a:p>
              <a:pPr>
                <a:spcBef>
                  <a:spcPct val="50000"/>
                </a:spcBef>
              </a:pPr>
              <a:r>
                <a:rPr lang="en-US" sz="1600" b="1">
                  <a:latin typeface="Arial" charset="0"/>
                  <a:cs typeface="Arial" charset="0"/>
                </a:rPr>
                <a:t>model with negative indication</a:t>
              </a:r>
            </a:p>
          </p:txBody>
        </p:sp>
        <p:sp>
          <p:nvSpPr>
            <p:cNvPr id="61" name="Rectangle 8"/>
            <p:cNvSpPr>
              <a:spLocks noChangeArrowheads="1"/>
            </p:cNvSpPr>
            <p:nvPr/>
          </p:nvSpPr>
          <p:spPr bwMode="auto">
            <a:xfrm>
              <a:off x="601" y="775"/>
              <a:ext cx="1679" cy="164"/>
            </a:xfrm>
            <a:prstGeom prst="rect">
              <a:avLst/>
            </a:prstGeom>
            <a:solidFill>
              <a:srgbClr val="FFFFCC"/>
            </a:solidFill>
            <a:ln w="9525">
              <a:noFill/>
              <a:miter lim="800000"/>
              <a:headEnd/>
              <a:tailEnd/>
            </a:ln>
          </p:spPr>
          <p:txBody>
            <a:bodyPr wrap="none" anchor="ctr"/>
            <a:lstStyle/>
            <a:p>
              <a:endParaRPr lang="en-US" sz="2400">
                <a:cs typeface="Arial" charset="0"/>
              </a:endParaRPr>
            </a:p>
          </p:txBody>
        </p:sp>
        <p:sp>
          <p:nvSpPr>
            <p:cNvPr id="62" name="Rectangle 9"/>
            <p:cNvSpPr>
              <a:spLocks noChangeArrowheads="1"/>
            </p:cNvSpPr>
            <p:nvPr/>
          </p:nvSpPr>
          <p:spPr bwMode="auto">
            <a:xfrm>
              <a:off x="4063" y="799"/>
              <a:ext cx="1072" cy="169"/>
            </a:xfrm>
            <a:prstGeom prst="rect">
              <a:avLst/>
            </a:prstGeom>
            <a:solidFill>
              <a:srgbClr val="FFFFCC"/>
            </a:solidFill>
            <a:ln w="9525">
              <a:noFill/>
              <a:miter lim="800000"/>
              <a:headEnd/>
              <a:tailEnd/>
            </a:ln>
          </p:spPr>
          <p:txBody>
            <a:bodyPr wrap="none" anchor="ctr"/>
            <a:lstStyle/>
            <a:p>
              <a:endParaRPr lang="en-US" sz="2400">
                <a:cs typeface="Arial" charset="0"/>
              </a:endParaRPr>
            </a:p>
          </p:txBody>
        </p:sp>
        <p:sp>
          <p:nvSpPr>
            <p:cNvPr id="63" name="Rectangle 10"/>
            <p:cNvSpPr>
              <a:spLocks noChangeArrowheads="1"/>
            </p:cNvSpPr>
            <p:nvPr/>
          </p:nvSpPr>
          <p:spPr bwMode="auto">
            <a:xfrm>
              <a:off x="4561" y="1595"/>
              <a:ext cx="231" cy="2130"/>
            </a:xfrm>
            <a:prstGeom prst="rect">
              <a:avLst/>
            </a:prstGeom>
            <a:solidFill>
              <a:srgbClr val="FFFFCC"/>
            </a:solidFill>
            <a:ln w="9525">
              <a:noFill/>
              <a:miter lim="800000"/>
              <a:headEnd/>
              <a:tailEnd/>
            </a:ln>
          </p:spPr>
          <p:txBody>
            <a:bodyPr wrap="none" anchor="ctr"/>
            <a:lstStyle/>
            <a:p>
              <a:endParaRPr lang="en-US" sz="2400">
                <a:cs typeface="Arial" charset="0"/>
              </a:endParaRPr>
            </a:p>
          </p:txBody>
        </p:sp>
        <p:sp>
          <p:nvSpPr>
            <p:cNvPr id="64" name="Line 11"/>
            <p:cNvSpPr>
              <a:spLocks noChangeShapeType="1"/>
            </p:cNvSpPr>
            <p:nvPr/>
          </p:nvSpPr>
          <p:spPr bwMode="auto">
            <a:xfrm>
              <a:off x="4551" y="1043"/>
              <a:ext cx="0" cy="2781"/>
            </a:xfrm>
            <a:prstGeom prst="line">
              <a:avLst/>
            </a:prstGeom>
            <a:noFill/>
            <a:ln w="1270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ox(in)">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Balancing Science and Engineering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a:p>
        </p:txBody>
      </p:sp>
      <p:pic>
        <p:nvPicPr>
          <p:cNvPr id="1031" name="Picture 7" descr="C:\Documents and Settings\anagnel\Local Settings\Temporary Internet Files\Content.IE5\K7DH87CB\MC900012873[1].wmf"/>
          <p:cNvPicPr>
            <a:picLocks noChangeAspect="1" noChangeArrowheads="1"/>
          </p:cNvPicPr>
          <p:nvPr/>
        </p:nvPicPr>
        <p:blipFill>
          <a:blip r:embed="rId2" cstate="print"/>
          <a:srcRect/>
          <a:stretch>
            <a:fillRect/>
          </a:stretch>
        </p:blipFill>
        <p:spPr bwMode="auto">
          <a:xfrm>
            <a:off x="1498116" y="1215092"/>
            <a:ext cx="6185795" cy="5303694"/>
          </a:xfrm>
          <a:prstGeom prst="rect">
            <a:avLst/>
          </a:prstGeom>
          <a:noFill/>
        </p:spPr>
      </p:pic>
      <p:sp>
        <p:nvSpPr>
          <p:cNvPr id="11" name="TextBox 10"/>
          <p:cNvSpPr txBox="1"/>
          <p:nvPr/>
        </p:nvSpPr>
        <p:spPr>
          <a:xfrm>
            <a:off x="1852209" y="4225411"/>
            <a:ext cx="1210588" cy="584775"/>
          </a:xfrm>
          <a:prstGeom prst="rect">
            <a:avLst/>
          </a:prstGeom>
          <a:noFill/>
        </p:spPr>
        <p:txBody>
          <a:bodyPr wrap="none" rtlCol="0">
            <a:spAutoFit/>
          </a:bodyPr>
          <a:lstStyle/>
          <a:p>
            <a:pPr algn="ctr"/>
            <a:r>
              <a:rPr lang="en-US" sz="1600" b="1" i="1" dirty="0" smtClean="0">
                <a:solidFill>
                  <a:srgbClr val="FF0000"/>
                </a:solidFill>
                <a:latin typeface="Arial" pitchFamily="34" charset="0"/>
                <a:cs typeface="Arial" pitchFamily="34" charset="0"/>
              </a:rPr>
              <a:t>Academia,</a:t>
            </a:r>
          </a:p>
          <a:p>
            <a:pPr algn="ctr"/>
            <a:r>
              <a:rPr lang="en-US" sz="1600" b="1" i="1" dirty="0" smtClean="0">
                <a:solidFill>
                  <a:srgbClr val="FF0000"/>
                </a:solidFill>
                <a:latin typeface="Arial" pitchFamily="34" charset="0"/>
                <a:cs typeface="Arial" pitchFamily="34" charset="0"/>
              </a:rPr>
              <a:t>Scientists</a:t>
            </a:r>
          </a:p>
        </p:txBody>
      </p:sp>
      <p:sp>
        <p:nvSpPr>
          <p:cNvPr id="12" name="TextBox 11"/>
          <p:cNvSpPr txBox="1"/>
          <p:nvPr/>
        </p:nvSpPr>
        <p:spPr>
          <a:xfrm>
            <a:off x="5840336" y="4680153"/>
            <a:ext cx="1548604" cy="584775"/>
          </a:xfrm>
          <a:prstGeom prst="rect">
            <a:avLst/>
          </a:prstGeom>
          <a:noFill/>
        </p:spPr>
        <p:txBody>
          <a:bodyPr wrap="square" rtlCol="0">
            <a:spAutoFit/>
          </a:bodyPr>
          <a:lstStyle/>
          <a:p>
            <a:pPr algn="ctr"/>
            <a:r>
              <a:rPr lang="en-US" sz="1600" b="1" i="1" dirty="0" smtClean="0">
                <a:solidFill>
                  <a:srgbClr val="FF0000"/>
                </a:solidFill>
                <a:latin typeface="Arial" pitchFamily="34" charset="0"/>
                <a:cs typeface="Arial" pitchFamily="34" charset="0"/>
              </a:rPr>
              <a:t>DoD Practitioners</a:t>
            </a:r>
          </a:p>
        </p:txBody>
      </p:sp>
      <p:sp>
        <p:nvSpPr>
          <p:cNvPr id="14" name="TextBox 13"/>
          <p:cNvSpPr txBox="1"/>
          <p:nvPr/>
        </p:nvSpPr>
        <p:spPr>
          <a:xfrm rot="195762">
            <a:off x="3363275" y="2124419"/>
            <a:ext cx="2326278" cy="369332"/>
          </a:xfrm>
          <a:prstGeom prst="rect">
            <a:avLst/>
          </a:prstGeom>
          <a:noFill/>
          <a:ln>
            <a:noFill/>
          </a:ln>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Northrop Grumman</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4136921" y="5759247"/>
            <a:ext cx="817853" cy="461665"/>
          </a:xfrm>
          <a:prstGeom prst="rect">
            <a:avLst/>
          </a:prstGeom>
          <a:noFill/>
        </p:spPr>
        <p:txBody>
          <a:bodyPr wrap="none" rtlCol="0">
            <a:spAutoFit/>
          </a:bodyPr>
          <a:lstStyle/>
          <a:p>
            <a:r>
              <a:rPr lang="en-US" sz="2400" b="1"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DoD</a:t>
            </a:r>
            <a:endParaRPr lang="en-US" sz="2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 name="Group 31"/>
          <p:cNvGrpSpPr/>
          <p:nvPr/>
        </p:nvGrpSpPr>
        <p:grpSpPr>
          <a:xfrm>
            <a:off x="132734" y="1025013"/>
            <a:ext cx="2256505" cy="1850192"/>
            <a:chOff x="132735" y="1731380"/>
            <a:chExt cx="1913302" cy="1492227"/>
          </a:xfrm>
        </p:grpSpPr>
        <p:pic>
          <p:nvPicPr>
            <p:cNvPr id="1039"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2735" y="1731380"/>
              <a:ext cx="1913302" cy="1492227"/>
            </a:xfrm>
            <a:prstGeom prst="rect">
              <a:avLst/>
            </a:prstGeom>
            <a:noFill/>
            <a:ln w="9525">
              <a:noFill/>
              <a:miter lim="800000"/>
              <a:headEnd/>
              <a:tailEnd/>
            </a:ln>
          </p:spPr>
        </p:pic>
        <p:sp>
          <p:nvSpPr>
            <p:cNvPr id="21" name="Cloud Callout 20"/>
            <p:cNvSpPr/>
            <p:nvPr/>
          </p:nvSpPr>
          <p:spPr>
            <a:xfrm flipH="1">
              <a:off x="140110" y="1909916"/>
              <a:ext cx="1821425" cy="1224116"/>
            </a:xfrm>
            <a:prstGeom prst="cloudCallout">
              <a:avLst>
                <a:gd name="adj1" fmla="val -55791"/>
                <a:gd name="adj2" fmla="val 111017"/>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 name="Group 28"/>
          <p:cNvGrpSpPr/>
          <p:nvPr/>
        </p:nvGrpSpPr>
        <p:grpSpPr>
          <a:xfrm>
            <a:off x="6885078" y="1895168"/>
            <a:ext cx="2118812" cy="1578061"/>
            <a:chOff x="7003062" y="2013139"/>
            <a:chExt cx="1997933" cy="1474838"/>
          </a:xfrm>
        </p:grpSpPr>
        <p:pic>
          <p:nvPicPr>
            <p:cNvPr id="1038"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03062" y="2013139"/>
              <a:ext cx="1997933" cy="1474838"/>
            </a:xfrm>
            <a:prstGeom prst="rect">
              <a:avLst/>
            </a:prstGeom>
            <a:noFill/>
            <a:ln w="9525">
              <a:noFill/>
              <a:miter lim="800000"/>
              <a:headEnd/>
              <a:tailEnd/>
            </a:ln>
          </p:spPr>
        </p:pic>
        <p:sp>
          <p:nvSpPr>
            <p:cNvPr id="22" name="Cloud Callout 21"/>
            <p:cNvSpPr/>
            <p:nvPr/>
          </p:nvSpPr>
          <p:spPr>
            <a:xfrm>
              <a:off x="7020238" y="2086881"/>
              <a:ext cx="1946787" cy="1327945"/>
            </a:xfrm>
            <a:prstGeom prst="cloudCallout">
              <a:avLst>
                <a:gd name="adj1" fmla="val -54588"/>
                <a:gd name="adj2" fmla="val 122345"/>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3" name="TextBox 32"/>
          <p:cNvSpPr txBox="1"/>
          <p:nvPr/>
        </p:nvSpPr>
        <p:spPr>
          <a:xfrm rot="16200000">
            <a:off x="3412201" y="4092682"/>
            <a:ext cx="2315057" cy="338554"/>
          </a:xfrm>
          <a:prstGeom prst="rect">
            <a:avLst/>
          </a:prstGeom>
          <a:noFill/>
        </p:spPr>
        <p:txBody>
          <a:bodyPr wrap="none" rtlCol="0">
            <a:spAutoFit/>
          </a:bodyPr>
          <a:lstStyle/>
          <a:p>
            <a:pPr algn="ctr"/>
            <a:r>
              <a:rPr lang="en-US" sz="1600" i="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Budget-Schedule-SOW</a:t>
            </a:r>
            <a:endParaRPr lang="en-US" sz="1600" i="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Transition Considerations</a:t>
            </a:r>
          </a:p>
        </p:txBody>
      </p:sp>
      <p:sp>
        <p:nvSpPr>
          <p:cNvPr id="3" name="Content Placeholder 2"/>
          <p:cNvSpPr>
            <a:spLocks noGrp="1"/>
          </p:cNvSpPr>
          <p:nvPr>
            <p:ph idx="1"/>
          </p:nvPr>
        </p:nvSpPr>
        <p:spPr>
          <a:xfrm>
            <a:off x="304800" y="1210356"/>
            <a:ext cx="8382000" cy="5079402"/>
          </a:xfrm>
        </p:spPr>
        <p:txBody>
          <a:bodyPr>
            <a:normAutofit fontScale="85000" lnSpcReduction="20000"/>
          </a:bodyPr>
          <a:lstStyle/>
          <a:p>
            <a:r>
              <a:rPr lang="en-US" dirty="0" smtClean="0"/>
              <a:t>Engage and listen to your transition customer  </a:t>
            </a:r>
          </a:p>
          <a:p>
            <a:pPr lvl="1"/>
            <a:r>
              <a:rPr lang="en-US" dirty="0" smtClean="0"/>
              <a:t>Transition plan founded on the customer's corporate practices needs to be defined at the outset with appropriate resources dedicated </a:t>
            </a:r>
          </a:p>
          <a:p>
            <a:pPr lvl="1"/>
            <a:r>
              <a:rPr lang="en-US" dirty="0" smtClean="0"/>
              <a:t>Plan ahead for transition funding</a:t>
            </a:r>
          </a:p>
          <a:p>
            <a:r>
              <a:rPr lang="en-US" dirty="0" smtClean="0"/>
              <a:t>Let Business Case Analysis drive functionality and requirements </a:t>
            </a:r>
          </a:p>
          <a:p>
            <a:pPr lvl="1"/>
            <a:r>
              <a:rPr lang="en-US" dirty="0" smtClean="0"/>
              <a:t>Ultimate goal is to provide actionable insights/intelligence to maintain aircraft at max availability while ensuring structural integrity at lowest cost</a:t>
            </a:r>
          </a:p>
          <a:p>
            <a:r>
              <a:rPr lang="en-US" dirty="0" smtClean="0"/>
              <a:t>Formulate concept of operation(s) up front </a:t>
            </a:r>
          </a:p>
          <a:p>
            <a:pPr lvl="1"/>
            <a:r>
              <a:rPr lang="en-US" dirty="0" smtClean="0"/>
              <a:t>Identify appropriate stakeholders and get them onboard as well as their issues/objections/requirements/needs</a:t>
            </a:r>
          </a:p>
          <a:p>
            <a:r>
              <a:rPr lang="en-US" dirty="0" smtClean="0"/>
              <a:t>Use disciplined System Engineering processes </a:t>
            </a:r>
          </a:p>
          <a:p>
            <a:pPr lvl="1"/>
            <a:r>
              <a:rPr lang="en-US" dirty="0" smtClean="0"/>
              <a:t>Properly integrate requirements and interfaces among various engineering and logistic stakeholders</a:t>
            </a:r>
          </a:p>
          <a:p>
            <a:r>
              <a:rPr lang="en-US" dirty="0" smtClean="0"/>
              <a:t>Tie in existing processes </a:t>
            </a:r>
          </a:p>
          <a:p>
            <a:pPr lvl="1"/>
            <a:r>
              <a:rPr lang="en-US" dirty="0" smtClean="0"/>
              <a:t>Fundamental for Navy is RCM-based processes which will drive maintenance scopes/actions for implementation and compliance</a:t>
            </a:r>
          </a:p>
          <a:p>
            <a:pPr lvl="1"/>
            <a:r>
              <a:rPr lang="en-US" dirty="0" smtClean="0"/>
              <a:t>Graduated deployment </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Transition Considerations</a:t>
            </a:r>
          </a:p>
        </p:txBody>
      </p:sp>
      <p:sp>
        <p:nvSpPr>
          <p:cNvPr id="3" name="Content Placeholder 2"/>
          <p:cNvSpPr>
            <a:spLocks noGrp="1"/>
          </p:cNvSpPr>
          <p:nvPr>
            <p:ph idx="1"/>
          </p:nvPr>
        </p:nvSpPr>
        <p:spPr>
          <a:xfrm>
            <a:off x="197224" y="1210356"/>
            <a:ext cx="8713694" cy="5052508"/>
          </a:xfrm>
        </p:spPr>
        <p:txBody>
          <a:bodyPr>
            <a:normAutofit fontScale="85000" lnSpcReduction="20000"/>
          </a:bodyPr>
          <a:lstStyle/>
          <a:p>
            <a:r>
              <a:rPr lang="en-US" dirty="0" smtClean="0"/>
              <a:t>Data, Data &amp; Data – Determine what, how much, and what are we going to do with it.  </a:t>
            </a:r>
          </a:p>
          <a:p>
            <a:pPr lvl="1"/>
            <a:r>
              <a:rPr lang="en-US" dirty="0" smtClean="0"/>
              <a:t>Develop a plan for collection, QA, processing, analysis, what action to take with those data.</a:t>
            </a:r>
          </a:p>
          <a:p>
            <a:pPr lvl="1"/>
            <a:r>
              <a:rPr lang="en-US" dirty="0" smtClean="0"/>
              <a:t>Strive for min data/sensors with biggest/largest insights. </a:t>
            </a:r>
          </a:p>
          <a:p>
            <a:pPr lvl="1"/>
            <a:r>
              <a:rPr lang="en-US" dirty="0" smtClean="0"/>
              <a:t>What do we do with missing data, with conflicted data from different sources (data hierarchy, inferred </a:t>
            </a:r>
            <a:r>
              <a:rPr lang="en-US" dirty="0" err="1" smtClean="0"/>
              <a:t>vs</a:t>
            </a:r>
            <a:r>
              <a:rPr lang="en-US" dirty="0" smtClean="0"/>
              <a:t> direct, etc) </a:t>
            </a:r>
          </a:p>
          <a:p>
            <a:pPr lvl="1"/>
            <a:r>
              <a:rPr lang="en-US" dirty="0" smtClean="0"/>
              <a:t>How to share/display for specific end users from a single "integrated" data bank</a:t>
            </a:r>
          </a:p>
          <a:p>
            <a:r>
              <a:rPr lang="en-US" dirty="0" smtClean="0"/>
              <a:t>-Configuration, Configuration, Configuration </a:t>
            </a:r>
          </a:p>
          <a:p>
            <a:pPr lvl="1"/>
            <a:r>
              <a:rPr lang="en-US" dirty="0" smtClean="0"/>
              <a:t>Need to serialize, identify, locate and assess/monitor condition over time (who should be responsible for this?)</a:t>
            </a:r>
          </a:p>
          <a:p>
            <a:pPr lvl="1"/>
            <a:r>
              <a:rPr lang="en-US" dirty="0" smtClean="0"/>
              <a:t>How should we automate data collection to avoid human errors and lessen burden on the fleet</a:t>
            </a:r>
          </a:p>
          <a:p>
            <a:r>
              <a:rPr lang="en-US" dirty="0" err="1" smtClean="0"/>
              <a:t>V&amp;V</a:t>
            </a:r>
            <a:r>
              <a:rPr lang="en-US" dirty="0" smtClean="0"/>
              <a:t> – Where do we draw the limits?</a:t>
            </a:r>
          </a:p>
          <a:p>
            <a:pPr lvl="1"/>
            <a:r>
              <a:rPr lang="en-US" dirty="0" smtClean="0"/>
              <a:t>Must keep engineering from going overboard (not an automated </a:t>
            </a:r>
            <a:r>
              <a:rPr lang="en-US" dirty="0" err="1" smtClean="0"/>
              <a:t>NDI</a:t>
            </a:r>
            <a:r>
              <a:rPr lang="en-US" dirty="0" smtClean="0"/>
              <a:t> system!), </a:t>
            </a:r>
          </a:p>
          <a:p>
            <a:pPr lvl="1"/>
            <a:r>
              <a:rPr lang="en-US" dirty="0" smtClean="0"/>
              <a:t>What's "good enough“ with respect to the end objective(s) – </a:t>
            </a:r>
          </a:p>
          <a:p>
            <a:pPr lvl="1"/>
            <a:r>
              <a:rPr lang="en-US" dirty="0" smtClean="0"/>
              <a:t>Engineering &amp; logistic community must be open-minded enough to take advantage of what we could offer</a:t>
            </a:r>
          </a:p>
          <a:p>
            <a:r>
              <a:rPr lang="en-US" dirty="0" smtClean="0"/>
              <a:t>After transition</a:t>
            </a:r>
          </a:p>
          <a:p>
            <a:pPr lvl="1"/>
            <a:r>
              <a:rPr lang="en-US" dirty="0" smtClean="0"/>
              <a:t>Support and sustainment of the infrastructures are the key to survival/success along with generating additional values to the stakeholders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961094" cy="838200"/>
          </a:xfrm>
        </p:spPr>
        <p:txBody>
          <a:bodyPr/>
          <a:lstStyle/>
          <a:p>
            <a:r>
              <a:rPr lang="en-US" dirty="0" smtClean="0"/>
              <a:t>Start With Clear And Measurable Success Criteria</a:t>
            </a:r>
            <a:endParaRPr lang="en-US" dirty="0"/>
          </a:p>
        </p:txBody>
      </p:sp>
      <p:sp>
        <p:nvSpPr>
          <p:cNvPr id="3" name="Content Placeholder 2"/>
          <p:cNvSpPr>
            <a:spLocks noGrp="1"/>
          </p:cNvSpPr>
          <p:nvPr>
            <p:ph idx="1"/>
          </p:nvPr>
        </p:nvSpPr>
        <p:spPr>
          <a:xfrm>
            <a:off x="275771" y="1204790"/>
            <a:ext cx="8382000" cy="5410200"/>
          </a:xfrm>
        </p:spPr>
        <p:txBody>
          <a:bodyPr>
            <a:normAutofit/>
          </a:bodyPr>
          <a:lstStyle/>
          <a:p>
            <a:pPr>
              <a:buNone/>
            </a:pPr>
            <a:r>
              <a:rPr lang="en-US" sz="1900" dirty="0" smtClean="0"/>
              <a:t>SIPS Goals</a:t>
            </a:r>
          </a:p>
          <a:p>
            <a:pPr lvl="1"/>
            <a:r>
              <a:rPr lang="en-US" dirty="0" smtClean="0"/>
              <a:t>Phase I </a:t>
            </a:r>
            <a:r>
              <a:rPr lang="en-US" dirty="0" smtClean="0">
                <a:sym typeface="Wingdings" pitchFamily="2" charset="2"/>
              </a:rPr>
              <a:t> </a:t>
            </a:r>
            <a:r>
              <a:rPr lang="en-US" dirty="0" smtClean="0"/>
              <a:t>2X better than current practice </a:t>
            </a:r>
          </a:p>
          <a:p>
            <a:pPr lvl="1"/>
            <a:r>
              <a:rPr lang="en-US" dirty="0" smtClean="0"/>
              <a:t>Phase II </a:t>
            </a:r>
            <a:r>
              <a:rPr lang="en-US" dirty="0" smtClean="0">
                <a:sym typeface="Wingdings" pitchFamily="2" charset="2"/>
              </a:rPr>
              <a:t> 5X better than current practice</a:t>
            </a:r>
          </a:p>
          <a:p>
            <a:pPr lvl="1">
              <a:buFont typeface="Wingdings" pitchFamily="2" charset="2"/>
              <a:buChar char="v"/>
            </a:pPr>
            <a:r>
              <a:rPr lang="en-US" dirty="0" smtClean="0">
                <a:sym typeface="Wingdings" pitchFamily="2" charset="2"/>
              </a:rPr>
              <a:t>Both goals were ambiguous and not verifiable </a:t>
            </a:r>
            <a:endParaRPr lang="en-US" dirty="0" smtClean="0"/>
          </a:p>
          <a:p>
            <a:pPr>
              <a:buNone/>
            </a:pPr>
            <a:r>
              <a:rPr lang="en-US" dirty="0" smtClean="0"/>
              <a:t>P-3 Follow On Contract Goal</a:t>
            </a:r>
          </a:p>
          <a:p>
            <a:pPr lvl="1">
              <a:buNone/>
            </a:pPr>
            <a:r>
              <a:rPr lang="en-US" dirty="0" smtClean="0"/>
              <a:t>	Evaluate the “Utility” of the approach</a:t>
            </a:r>
          </a:p>
          <a:p>
            <a:pPr lvl="1"/>
            <a:r>
              <a:rPr lang="en-US" dirty="0" smtClean="0"/>
              <a:t>Utility – real-valued function on prospects</a:t>
            </a:r>
          </a:p>
          <a:p>
            <a:pPr lvl="2"/>
            <a:r>
              <a:rPr lang="en-US" dirty="0" smtClean="0"/>
              <a:t>Bounded</a:t>
            </a:r>
          </a:p>
          <a:p>
            <a:pPr lvl="2"/>
            <a:r>
              <a:rPr lang="en-US" dirty="0" smtClean="0"/>
              <a:t>Ordered according to preference</a:t>
            </a:r>
          </a:p>
          <a:p>
            <a:pPr lvl="2"/>
            <a:r>
              <a:rPr lang="en-US" dirty="0" smtClean="0"/>
              <a:t>Computed as an expected value for prospects that are random</a:t>
            </a:r>
          </a:p>
          <a:p>
            <a:pPr lvl="1"/>
            <a:r>
              <a:rPr lang="en-US" dirty="0" smtClean="0"/>
              <a:t>Utility can be added to </a:t>
            </a:r>
            <a:r>
              <a:rPr lang="en-US" dirty="0" err="1" smtClean="0"/>
              <a:t>Bayes</a:t>
            </a:r>
            <a:r>
              <a:rPr lang="en-US" dirty="0" smtClean="0"/>
              <a:t> Nets to form Influence Diagrams</a:t>
            </a:r>
          </a:p>
          <a:p>
            <a:pPr lvl="1">
              <a:buFont typeface="Wingdings" pitchFamily="2" charset="2"/>
              <a:buChar char="v"/>
            </a:pPr>
            <a:r>
              <a:rPr lang="en-US" dirty="0" smtClean="0"/>
              <a:t>Since parameters (costs etc.) were not quantified, results were promising but anecdotal </a:t>
            </a:r>
          </a:p>
          <a:p>
            <a:pPr>
              <a:buNone/>
            </a:pPr>
            <a:r>
              <a:rPr lang="en-US" dirty="0" smtClean="0"/>
              <a:t>New </a:t>
            </a:r>
            <a:r>
              <a:rPr lang="en-US" dirty="0" err="1" smtClean="0"/>
              <a:t>ONR</a:t>
            </a:r>
            <a:r>
              <a:rPr lang="en-US" dirty="0" smtClean="0"/>
              <a:t> </a:t>
            </a:r>
            <a:r>
              <a:rPr lang="en-US" dirty="0" err="1" smtClean="0"/>
              <a:t>IHSMS</a:t>
            </a:r>
            <a:r>
              <a:rPr lang="en-US" dirty="0" smtClean="0"/>
              <a:t> contract is requiring something measurable:</a:t>
            </a:r>
          </a:p>
          <a:p>
            <a:pPr lvl="1"/>
            <a:r>
              <a:rPr lang="en-US" dirty="0" smtClean="0"/>
              <a:t>Uncertainty quantification and business case analysis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156880" y="76200"/>
            <a:ext cx="6979024" cy="838200"/>
          </a:xfrm>
        </p:spPr>
        <p:txBody>
          <a:bodyPr/>
          <a:lstStyle/>
          <a:p>
            <a:pPr eaLnBrk="1" hangingPunct="1"/>
            <a:r>
              <a:rPr lang="en-US" dirty="0" smtClean="0">
                <a:latin typeface="Arial" charset="0"/>
                <a:cs typeface="Arial" charset="0"/>
              </a:rPr>
              <a:t>Suggested Top-Level Requirements for Prognosis</a:t>
            </a:r>
          </a:p>
        </p:txBody>
      </p:sp>
      <p:sp>
        <p:nvSpPr>
          <p:cNvPr id="150531" name="Rectangle 3"/>
          <p:cNvSpPr>
            <a:spLocks noGrp="1" noChangeArrowheads="1"/>
          </p:cNvSpPr>
          <p:nvPr>
            <p:ph type="body" idx="4294967295"/>
          </p:nvPr>
        </p:nvSpPr>
        <p:spPr>
          <a:xfrm>
            <a:off x="376238" y="1692591"/>
            <a:ext cx="8450262" cy="3863789"/>
          </a:xfrm>
          <a:solidFill>
            <a:srgbClr val="D2EFFE"/>
          </a:solidFill>
          <a:ln>
            <a:solidFill>
              <a:schemeClr val="tx1"/>
            </a:solidFill>
          </a:ln>
          <a:effectLst>
            <a:outerShdw dist="107763" dir="2700000" algn="ctr" rotWithShape="0">
              <a:srgbClr val="808080">
                <a:alpha val="50000"/>
              </a:srgbClr>
            </a:outerShdw>
          </a:effectLst>
        </p:spPr>
        <p:txBody>
          <a:bodyPr/>
          <a:lstStyle/>
          <a:p>
            <a:pPr marL="460375" indent="-457200" eaLnBrk="1" hangingPunct="1">
              <a:spcBef>
                <a:spcPts val="600"/>
              </a:spcBef>
              <a:spcAft>
                <a:spcPts val="600"/>
              </a:spcAft>
              <a:buFont typeface="+mj-lt"/>
              <a:buAutoNum type="arabicPeriod"/>
              <a:defRPr/>
            </a:pPr>
            <a:r>
              <a:rPr lang="en-US" dirty="0" smtClean="0"/>
              <a:t>Max Probability of Failure</a:t>
            </a:r>
          </a:p>
          <a:p>
            <a:pPr marL="914400" lvl="1" indent="-457200" eaLnBrk="1" hangingPunct="1">
              <a:spcAft>
                <a:spcPts val="600"/>
              </a:spcAft>
              <a:defRPr/>
            </a:pPr>
            <a:r>
              <a:rPr lang="en-US" sz="1800" dirty="0" smtClean="0"/>
              <a:t>Taking action </a:t>
            </a:r>
            <a:r>
              <a:rPr lang="en-US" sz="1800" i="1" dirty="0" smtClean="0"/>
              <a:t>before</a:t>
            </a:r>
            <a:r>
              <a:rPr lang="en-US" sz="1800" dirty="0" smtClean="0"/>
              <a:t> this point limits risk (avoids taking actions too late)</a:t>
            </a:r>
          </a:p>
          <a:p>
            <a:pPr marL="457200" indent="-457200" eaLnBrk="1" hangingPunct="1">
              <a:spcBef>
                <a:spcPts val="600"/>
              </a:spcBef>
              <a:spcAft>
                <a:spcPts val="600"/>
              </a:spcAft>
              <a:buFont typeface="+mj-lt"/>
              <a:buAutoNum type="arabicPeriod"/>
            </a:pPr>
            <a:r>
              <a:rPr lang="en-US" sz="1800" kern="1200" dirty="0" smtClean="0">
                <a:solidFill>
                  <a:srgbClr val="000000"/>
                </a:solidFill>
                <a:latin typeface="Arial" charset="0"/>
                <a:cs typeface="Arial" charset="0"/>
              </a:rPr>
              <a:t>Max Probability of Unfounded Maintenance</a:t>
            </a:r>
          </a:p>
          <a:p>
            <a:pPr marL="914400" lvl="1" indent="-457200" eaLnBrk="1" hangingPunct="1">
              <a:spcAft>
                <a:spcPts val="600"/>
              </a:spcAft>
              <a:defRPr/>
            </a:pPr>
            <a:r>
              <a:rPr lang="en-US" sz="1800" dirty="0" smtClean="0"/>
              <a:t>Taking action </a:t>
            </a:r>
            <a:r>
              <a:rPr lang="en-US" sz="1800" i="1" dirty="0" smtClean="0"/>
              <a:t>after</a:t>
            </a:r>
            <a:r>
              <a:rPr lang="en-US" sz="1800" dirty="0" smtClean="0"/>
              <a:t> this point limits unnecessary maintenance (avoids taking actions too soon)</a:t>
            </a:r>
          </a:p>
          <a:p>
            <a:pPr marL="460375" indent="-457200" eaLnBrk="1" hangingPunct="1">
              <a:spcBef>
                <a:spcPts val="600"/>
              </a:spcBef>
              <a:spcAft>
                <a:spcPts val="600"/>
              </a:spcAft>
              <a:buFont typeface="+mj-lt"/>
              <a:buAutoNum type="arabicPeriod"/>
              <a:defRPr/>
            </a:pPr>
            <a:r>
              <a:rPr lang="en-US" dirty="0" smtClean="0"/>
              <a:t>Lead time </a:t>
            </a:r>
          </a:p>
          <a:p>
            <a:pPr marL="914400" lvl="1" indent="-457200" eaLnBrk="1" hangingPunct="1">
              <a:spcAft>
                <a:spcPts val="600"/>
              </a:spcAft>
              <a:defRPr/>
            </a:pPr>
            <a:r>
              <a:rPr lang="en-US" dirty="0" smtClean="0"/>
              <a:t>Provides sufficient time to plan maintenance, manage resources &amp; order spares  </a:t>
            </a:r>
          </a:p>
          <a:p>
            <a:pPr marL="460375" indent="-457200" eaLnBrk="1" hangingPunct="1">
              <a:spcBef>
                <a:spcPts val="600"/>
              </a:spcBef>
              <a:spcAft>
                <a:spcPts val="600"/>
              </a:spcAft>
              <a:buFont typeface="+mj-lt"/>
              <a:buAutoNum type="arabicPeriod"/>
              <a:defRPr/>
            </a:pPr>
            <a:r>
              <a:rPr lang="en-US" dirty="0" smtClean="0"/>
              <a:t>Prediction confidence</a:t>
            </a:r>
          </a:p>
          <a:p>
            <a:pPr marL="914400" lvl="1" indent="-457200" eaLnBrk="1" hangingPunct="1">
              <a:spcAft>
                <a:spcPts val="600"/>
              </a:spcAft>
              <a:defRPr/>
            </a:pPr>
            <a:r>
              <a:rPr lang="en-US" sz="1800" dirty="0" smtClean="0"/>
              <a:t>Specifies the probability that your answer will be correct</a:t>
            </a:r>
          </a:p>
        </p:txBody>
      </p:sp>
      <p:sp>
        <p:nvSpPr>
          <p:cNvPr id="150532" name="Text Box 4"/>
          <p:cNvSpPr txBox="1">
            <a:spLocks noChangeArrowheads="1"/>
          </p:cNvSpPr>
          <p:nvPr/>
        </p:nvSpPr>
        <p:spPr bwMode="auto">
          <a:xfrm>
            <a:off x="932423" y="5683379"/>
            <a:ext cx="7280275" cy="885825"/>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latin typeface="Tahoma" pitchFamily="34" charset="0"/>
              </a:rPr>
              <a:t>It is also useful to have a clear definition of failure or end of useful life</a:t>
            </a:r>
          </a:p>
        </p:txBody>
      </p:sp>
      <p:sp>
        <p:nvSpPr>
          <p:cNvPr id="17412" name="Text Box 5"/>
          <p:cNvSpPr txBox="1">
            <a:spLocks noChangeArrowheads="1"/>
          </p:cNvSpPr>
          <p:nvPr/>
        </p:nvSpPr>
        <p:spPr bwMode="auto">
          <a:xfrm>
            <a:off x="1236663" y="1155008"/>
            <a:ext cx="5199437" cy="492443"/>
          </a:xfrm>
          <a:prstGeom prst="rect">
            <a:avLst/>
          </a:prstGeom>
          <a:noFill/>
          <a:ln w="9525">
            <a:noFill/>
            <a:miter lim="800000"/>
            <a:headEnd/>
            <a:tailEnd/>
          </a:ln>
        </p:spPr>
        <p:txBody>
          <a:bodyPr wrap="none">
            <a:spAutoFit/>
          </a:bodyPr>
          <a:lstStyle/>
          <a:p>
            <a:r>
              <a:rPr lang="en-US" sz="2600" dirty="0">
                <a:solidFill>
                  <a:srgbClr val="000000"/>
                </a:solidFill>
                <a:latin typeface="Tahoma" pitchFamily="34" charset="0"/>
              </a:rPr>
              <a:t>Four Key </a:t>
            </a:r>
            <a:r>
              <a:rPr lang="en-US" sz="2600" dirty="0" smtClean="0">
                <a:solidFill>
                  <a:srgbClr val="000000"/>
                </a:solidFill>
                <a:latin typeface="Tahoma" pitchFamily="34" charset="0"/>
              </a:rPr>
              <a:t>Requirement </a:t>
            </a:r>
            <a:r>
              <a:rPr lang="en-US" sz="2600" dirty="0">
                <a:solidFill>
                  <a:srgbClr val="000000"/>
                </a:solidFill>
                <a:latin typeface="Tahoma" pitchFamily="34" charset="0"/>
              </a:rPr>
              <a:t>Parameters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bg/>
                                          </p:spTgt>
                                        </p:tgtEl>
                                        <p:attrNameLst>
                                          <p:attrName>style.visibility</p:attrName>
                                        </p:attrNameLst>
                                      </p:cBhvr>
                                      <p:to>
                                        <p:strVal val="visible"/>
                                      </p:to>
                                    </p:set>
                                    <p:animEffect transition="in" filter="fade">
                                      <p:cBhvr>
                                        <p:cTn id="7" dur="2000"/>
                                        <p:tgtEl>
                                          <p:spTgt spid="15053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fade">
                                      <p:cBhvr>
                                        <p:cTn id="12" dur="2000"/>
                                        <p:tgtEl>
                                          <p:spTgt spid="1505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animEffect transition="in" filter="fade">
                                      <p:cBhvr>
                                        <p:cTn id="15" dur="2000"/>
                                        <p:tgtEl>
                                          <p:spTgt spid="1505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0531">
                                            <p:txEl>
                                              <p:pRg st="2" end="2"/>
                                            </p:txEl>
                                          </p:spTgt>
                                        </p:tgtEl>
                                        <p:attrNameLst>
                                          <p:attrName>style.visibility</p:attrName>
                                        </p:attrNameLst>
                                      </p:cBhvr>
                                      <p:to>
                                        <p:strVal val="visible"/>
                                      </p:to>
                                    </p:set>
                                    <p:animEffect transition="in" filter="fade">
                                      <p:cBhvr>
                                        <p:cTn id="20" dur="2000"/>
                                        <p:tgtEl>
                                          <p:spTgt spid="15053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0531">
                                            <p:txEl>
                                              <p:pRg st="3" end="3"/>
                                            </p:txEl>
                                          </p:spTgt>
                                        </p:tgtEl>
                                        <p:attrNameLst>
                                          <p:attrName>style.visibility</p:attrName>
                                        </p:attrNameLst>
                                      </p:cBhvr>
                                      <p:to>
                                        <p:strVal val="visible"/>
                                      </p:to>
                                    </p:set>
                                    <p:animEffect transition="in" filter="fade">
                                      <p:cBhvr>
                                        <p:cTn id="23" dur="2000"/>
                                        <p:tgtEl>
                                          <p:spTgt spid="1505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0531">
                                            <p:txEl>
                                              <p:pRg st="4" end="4"/>
                                            </p:txEl>
                                          </p:spTgt>
                                        </p:tgtEl>
                                        <p:attrNameLst>
                                          <p:attrName>style.visibility</p:attrName>
                                        </p:attrNameLst>
                                      </p:cBhvr>
                                      <p:to>
                                        <p:strVal val="visible"/>
                                      </p:to>
                                    </p:set>
                                    <p:animEffect transition="in" filter="fade">
                                      <p:cBhvr>
                                        <p:cTn id="28" dur="2000"/>
                                        <p:tgtEl>
                                          <p:spTgt spid="15053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0531">
                                            <p:txEl>
                                              <p:pRg st="5" end="5"/>
                                            </p:txEl>
                                          </p:spTgt>
                                        </p:tgtEl>
                                        <p:attrNameLst>
                                          <p:attrName>style.visibility</p:attrName>
                                        </p:attrNameLst>
                                      </p:cBhvr>
                                      <p:to>
                                        <p:strVal val="visible"/>
                                      </p:to>
                                    </p:set>
                                    <p:animEffect transition="in" filter="fade">
                                      <p:cBhvr>
                                        <p:cTn id="31" dur="2000"/>
                                        <p:tgtEl>
                                          <p:spTgt spid="15053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0531">
                                            <p:txEl>
                                              <p:pRg st="6" end="6"/>
                                            </p:txEl>
                                          </p:spTgt>
                                        </p:tgtEl>
                                        <p:attrNameLst>
                                          <p:attrName>style.visibility</p:attrName>
                                        </p:attrNameLst>
                                      </p:cBhvr>
                                      <p:to>
                                        <p:strVal val="visible"/>
                                      </p:to>
                                    </p:set>
                                    <p:animEffect transition="in" filter="fade">
                                      <p:cBhvr>
                                        <p:cTn id="36" dur="2000"/>
                                        <p:tgtEl>
                                          <p:spTgt spid="150531">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0531">
                                            <p:txEl>
                                              <p:pRg st="7" end="7"/>
                                            </p:txEl>
                                          </p:spTgt>
                                        </p:tgtEl>
                                        <p:attrNameLst>
                                          <p:attrName>style.visibility</p:attrName>
                                        </p:attrNameLst>
                                      </p:cBhvr>
                                      <p:to>
                                        <p:strVal val="visible"/>
                                      </p:to>
                                    </p:set>
                                    <p:animEffect transition="in" filter="fade">
                                      <p:cBhvr>
                                        <p:cTn id="39" dur="2000"/>
                                        <p:tgtEl>
                                          <p:spTgt spid="15053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0532"/>
                                        </p:tgtEl>
                                        <p:attrNameLst>
                                          <p:attrName>style.visibility</p:attrName>
                                        </p:attrNameLst>
                                      </p:cBhvr>
                                      <p:to>
                                        <p:strVal val="visible"/>
                                      </p:to>
                                    </p:set>
                                    <p:animEffect transition="in" filter="fade">
                                      <p:cBhvr>
                                        <p:cTn id="44" dur="20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nimBg="1"/>
      <p:bldP spid="1505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eeform 2"/>
          <p:cNvSpPr>
            <a:spLocks/>
          </p:cNvSpPr>
          <p:nvPr/>
        </p:nvSpPr>
        <p:spPr bwMode="auto">
          <a:xfrm>
            <a:off x="3328988" y="3820289"/>
            <a:ext cx="1235075" cy="320675"/>
          </a:xfrm>
          <a:custGeom>
            <a:avLst/>
            <a:gdLst>
              <a:gd name="T0" fmla="*/ 2147483647 w 778"/>
              <a:gd name="T1" fmla="*/ 0 h 202"/>
              <a:gd name="T2" fmla="*/ 2147483647 w 778"/>
              <a:gd name="T3" fmla="*/ 2147483647 h 202"/>
              <a:gd name="T4" fmla="*/ 2147483647 w 778"/>
              <a:gd name="T5" fmla="*/ 2147483647 h 202"/>
              <a:gd name="T6" fmla="*/ 0 w 778"/>
              <a:gd name="T7" fmla="*/ 2147483647 h 202"/>
              <a:gd name="T8" fmla="*/ 2147483647 w 778"/>
              <a:gd name="T9" fmla="*/ 2147483647 h 202"/>
              <a:gd name="T10" fmla="*/ 2147483647 w 778"/>
              <a:gd name="T11" fmla="*/ 2147483647 h 202"/>
              <a:gd name="T12" fmla="*/ 2147483647 w 778"/>
              <a:gd name="T13" fmla="*/ 0 h 202"/>
              <a:gd name="T14" fmla="*/ 0 60000 65536"/>
              <a:gd name="T15" fmla="*/ 0 60000 65536"/>
              <a:gd name="T16" fmla="*/ 0 60000 65536"/>
              <a:gd name="T17" fmla="*/ 0 60000 65536"/>
              <a:gd name="T18" fmla="*/ 0 60000 65536"/>
              <a:gd name="T19" fmla="*/ 0 60000 65536"/>
              <a:gd name="T20" fmla="*/ 0 60000 65536"/>
              <a:gd name="T21" fmla="*/ 0 w 778"/>
              <a:gd name="T22" fmla="*/ 0 h 202"/>
              <a:gd name="T23" fmla="*/ 778 w 778"/>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8" h="202">
                <a:moveTo>
                  <a:pt x="775" y="0"/>
                </a:moveTo>
                <a:lnTo>
                  <a:pt x="576" y="105"/>
                </a:lnTo>
                <a:lnTo>
                  <a:pt x="462" y="139"/>
                </a:lnTo>
                <a:lnTo>
                  <a:pt x="0" y="194"/>
                </a:lnTo>
                <a:lnTo>
                  <a:pt x="161" y="201"/>
                </a:lnTo>
                <a:lnTo>
                  <a:pt x="778" y="202"/>
                </a:lnTo>
                <a:lnTo>
                  <a:pt x="775" y="0"/>
                </a:lnTo>
                <a:close/>
              </a:path>
            </a:pathLst>
          </a:custGeom>
          <a:solidFill>
            <a:srgbClr val="3366FF"/>
          </a:solidFill>
          <a:ln w="9525">
            <a:noFill/>
            <a:round/>
            <a:headEnd/>
            <a:tailEnd/>
          </a:ln>
        </p:spPr>
        <p:txBody>
          <a:bodyPr/>
          <a:lstStyle/>
          <a:p>
            <a:endParaRPr lang="en-US">
              <a:solidFill>
                <a:srgbClr val="000000"/>
              </a:solidFill>
              <a:latin typeface="Tahoma" pitchFamily="34" charset="0"/>
            </a:endParaRPr>
          </a:p>
        </p:txBody>
      </p:sp>
      <p:sp>
        <p:nvSpPr>
          <p:cNvPr id="19458" name="Freeform 3"/>
          <p:cNvSpPr>
            <a:spLocks/>
          </p:cNvSpPr>
          <p:nvPr/>
        </p:nvSpPr>
        <p:spPr bwMode="auto">
          <a:xfrm>
            <a:off x="4559300" y="3513901"/>
            <a:ext cx="2300288" cy="622300"/>
          </a:xfrm>
          <a:custGeom>
            <a:avLst/>
            <a:gdLst>
              <a:gd name="T0" fmla="*/ 2147483647 w 1338"/>
              <a:gd name="T1" fmla="*/ 2147483647 h 335"/>
              <a:gd name="T2" fmla="*/ 2147483647 w 1338"/>
              <a:gd name="T3" fmla="*/ 2147483647 h 335"/>
              <a:gd name="T4" fmla="*/ 2147483647 w 1338"/>
              <a:gd name="T5" fmla="*/ 2147483647 h 335"/>
              <a:gd name="T6" fmla="*/ 2147483647 w 1338"/>
              <a:gd name="T7" fmla="*/ 2147483647 h 335"/>
              <a:gd name="T8" fmla="*/ 2147483647 w 1338"/>
              <a:gd name="T9" fmla="*/ 2147483647 h 335"/>
              <a:gd name="T10" fmla="*/ 2147483647 w 1338"/>
              <a:gd name="T11" fmla="*/ 0 h 335"/>
              <a:gd name="T12" fmla="*/ 2147483647 w 1338"/>
              <a:gd name="T13" fmla="*/ 2147483647 h 335"/>
              <a:gd name="T14" fmla="*/ 2147483647 w 1338"/>
              <a:gd name="T15" fmla="*/ 2147483647 h 335"/>
              <a:gd name="T16" fmla="*/ 2147483647 w 1338"/>
              <a:gd name="T17" fmla="*/ 2147483647 h 335"/>
              <a:gd name="T18" fmla="*/ 2147483647 w 1338"/>
              <a:gd name="T19" fmla="*/ 2147483647 h 335"/>
              <a:gd name="T20" fmla="*/ 2147483647 w 1338"/>
              <a:gd name="T21" fmla="*/ 2147483647 h 335"/>
              <a:gd name="T22" fmla="*/ 2147483647 w 1338"/>
              <a:gd name="T23" fmla="*/ 2147483647 h 335"/>
              <a:gd name="T24" fmla="*/ 2147483647 w 1338"/>
              <a:gd name="T25" fmla="*/ 2147483647 h 335"/>
              <a:gd name="T26" fmla="*/ 2147483647 w 1338"/>
              <a:gd name="T27" fmla="*/ 2147483647 h 335"/>
              <a:gd name="T28" fmla="*/ 2147483647 w 1338"/>
              <a:gd name="T29" fmla="*/ 2147483647 h 335"/>
              <a:gd name="T30" fmla="*/ 2147483647 w 1338"/>
              <a:gd name="T31" fmla="*/ 2147483647 h 335"/>
              <a:gd name="T32" fmla="*/ 2147483647 w 1338"/>
              <a:gd name="T33" fmla="*/ 2147483647 h 335"/>
              <a:gd name="T34" fmla="*/ 2147483647 w 1338"/>
              <a:gd name="T35" fmla="*/ 2147483647 h 335"/>
              <a:gd name="T36" fmla="*/ 0 w 1338"/>
              <a:gd name="T37" fmla="*/ 2147483647 h 335"/>
              <a:gd name="T38" fmla="*/ 2147483647 w 1338"/>
              <a:gd name="T39" fmla="*/ 2147483647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8"/>
              <a:gd name="T61" fmla="*/ 0 h 335"/>
              <a:gd name="T62" fmla="*/ 1338 w 1338"/>
              <a:gd name="T63" fmla="*/ 335 h 3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8" h="335">
                <a:moveTo>
                  <a:pt x="3" y="155"/>
                </a:moveTo>
                <a:lnTo>
                  <a:pt x="69" y="119"/>
                </a:lnTo>
                <a:lnTo>
                  <a:pt x="131" y="81"/>
                </a:lnTo>
                <a:lnTo>
                  <a:pt x="206" y="38"/>
                </a:lnTo>
                <a:lnTo>
                  <a:pt x="278" y="9"/>
                </a:lnTo>
                <a:lnTo>
                  <a:pt x="371" y="0"/>
                </a:lnTo>
                <a:lnTo>
                  <a:pt x="450" y="8"/>
                </a:lnTo>
                <a:lnTo>
                  <a:pt x="510" y="26"/>
                </a:lnTo>
                <a:lnTo>
                  <a:pt x="570" y="54"/>
                </a:lnTo>
                <a:lnTo>
                  <a:pt x="627" y="86"/>
                </a:lnTo>
                <a:lnTo>
                  <a:pt x="702" y="131"/>
                </a:lnTo>
                <a:lnTo>
                  <a:pt x="804" y="197"/>
                </a:lnTo>
                <a:lnTo>
                  <a:pt x="881" y="239"/>
                </a:lnTo>
                <a:lnTo>
                  <a:pt x="971" y="272"/>
                </a:lnTo>
                <a:lnTo>
                  <a:pt x="1052" y="287"/>
                </a:lnTo>
                <a:lnTo>
                  <a:pt x="1184" y="308"/>
                </a:lnTo>
                <a:lnTo>
                  <a:pt x="1335" y="323"/>
                </a:lnTo>
                <a:lnTo>
                  <a:pt x="1338" y="335"/>
                </a:lnTo>
                <a:lnTo>
                  <a:pt x="0" y="333"/>
                </a:lnTo>
                <a:lnTo>
                  <a:pt x="3" y="155"/>
                </a:lnTo>
                <a:close/>
              </a:path>
            </a:pathLst>
          </a:custGeom>
          <a:solidFill>
            <a:srgbClr val="F6BEA8"/>
          </a:solidFill>
          <a:ln w="9525">
            <a:noFill/>
            <a:round/>
            <a:headEnd/>
            <a:tailEnd/>
          </a:ln>
        </p:spPr>
        <p:txBody>
          <a:bodyPr/>
          <a:lstStyle/>
          <a:p>
            <a:endParaRPr lang="en-US">
              <a:solidFill>
                <a:srgbClr val="000000"/>
              </a:solidFill>
              <a:latin typeface="Tahoma" pitchFamily="34" charset="0"/>
            </a:endParaRPr>
          </a:p>
        </p:txBody>
      </p:sp>
      <p:sp>
        <p:nvSpPr>
          <p:cNvPr id="19459" name="Freeform 4"/>
          <p:cNvSpPr>
            <a:spLocks/>
          </p:cNvSpPr>
          <p:nvPr/>
        </p:nvSpPr>
        <p:spPr bwMode="auto">
          <a:xfrm>
            <a:off x="571968" y="2758981"/>
            <a:ext cx="6765925" cy="3216434"/>
          </a:xfrm>
          <a:custGeom>
            <a:avLst/>
            <a:gdLst>
              <a:gd name="T0" fmla="*/ 0 w 3348"/>
              <a:gd name="T1" fmla="*/ 0 h 1720"/>
              <a:gd name="T2" fmla="*/ 0 w 3348"/>
              <a:gd name="T3" fmla="*/ 2147483647 h 1720"/>
              <a:gd name="T4" fmla="*/ 2147483647 w 3348"/>
              <a:gd name="T5" fmla="*/ 2147483647 h 1720"/>
              <a:gd name="T6" fmla="*/ 0 60000 65536"/>
              <a:gd name="T7" fmla="*/ 0 60000 65536"/>
              <a:gd name="T8" fmla="*/ 0 60000 65536"/>
              <a:gd name="T9" fmla="*/ 0 w 3348"/>
              <a:gd name="T10" fmla="*/ 0 h 1720"/>
              <a:gd name="T11" fmla="*/ 3348 w 3348"/>
              <a:gd name="T12" fmla="*/ 1720 h 1720"/>
              <a:gd name="connsiteX0" fmla="*/ 0 w 10000"/>
              <a:gd name="connsiteY0" fmla="*/ 0 h 32017"/>
              <a:gd name="connsiteX1" fmla="*/ 0 w 10000"/>
              <a:gd name="connsiteY1" fmla="*/ 32017 h 32017"/>
              <a:gd name="connsiteX2" fmla="*/ 10000 w 10000"/>
              <a:gd name="connsiteY2" fmla="*/ 32017 h 32017"/>
              <a:gd name="connsiteX0" fmla="*/ 0 w 10000"/>
              <a:gd name="connsiteY0" fmla="*/ 0 h 85862"/>
              <a:gd name="connsiteX1" fmla="*/ 0 w 10000"/>
              <a:gd name="connsiteY1" fmla="*/ 85862 h 85862"/>
              <a:gd name="connsiteX2" fmla="*/ 10000 w 10000"/>
              <a:gd name="connsiteY2" fmla="*/ 85862 h 85862"/>
            </a:gdLst>
            <a:ahLst/>
            <a:cxnLst>
              <a:cxn ang="0">
                <a:pos x="connsiteX0" y="connsiteY0"/>
              </a:cxn>
              <a:cxn ang="0">
                <a:pos x="connsiteX1" y="connsiteY1"/>
              </a:cxn>
              <a:cxn ang="0">
                <a:pos x="connsiteX2" y="connsiteY2"/>
              </a:cxn>
            </a:cxnLst>
            <a:rect l="l" t="t" r="r" b="b"/>
            <a:pathLst>
              <a:path w="10000" h="85862">
                <a:moveTo>
                  <a:pt x="0" y="0"/>
                </a:moveTo>
                <a:lnTo>
                  <a:pt x="0" y="85862"/>
                </a:lnTo>
                <a:lnTo>
                  <a:pt x="10000" y="85862"/>
                </a:lnTo>
              </a:path>
            </a:pathLst>
          </a:custGeom>
          <a:noFill/>
          <a:ln w="9525" cap="flat" cmpd="sng">
            <a:solidFill>
              <a:schemeClr val="tx1"/>
            </a:solidFill>
            <a:prstDash val="solid"/>
            <a:round/>
            <a:headEnd/>
            <a:tailEnd/>
          </a:ln>
        </p:spPr>
        <p:txBody>
          <a:bodyPr wrap="square" lIns="96661" tIns="48331" rIns="96661" bIns="48331">
            <a:spAutoFit/>
          </a:bodyPr>
          <a:lstStyle/>
          <a:p>
            <a:endParaRPr lang="en-US">
              <a:solidFill>
                <a:srgbClr val="000000"/>
              </a:solidFill>
              <a:latin typeface="Tahoma" pitchFamily="34" charset="0"/>
            </a:endParaRPr>
          </a:p>
        </p:txBody>
      </p:sp>
      <p:sp>
        <p:nvSpPr>
          <p:cNvPr id="19460" name="Text Box 5"/>
          <p:cNvSpPr txBox="1">
            <a:spLocks noChangeArrowheads="1"/>
          </p:cNvSpPr>
          <p:nvPr/>
        </p:nvSpPr>
        <p:spPr bwMode="auto">
          <a:xfrm rot="-5400000">
            <a:off x="-530319" y="3754313"/>
            <a:ext cx="1810871" cy="411538"/>
          </a:xfrm>
          <a:prstGeom prst="rect">
            <a:avLst/>
          </a:prstGeom>
          <a:noFill/>
          <a:ln w="9525">
            <a:noFill/>
            <a:miter lim="800000"/>
            <a:headEnd/>
            <a:tailEnd/>
          </a:ln>
        </p:spPr>
        <p:txBody>
          <a:bodyPr wrap="square" lIns="96661" tIns="48331" rIns="96661" bIns="48331">
            <a:spAutoFit/>
          </a:bodyPr>
          <a:lstStyle/>
          <a:p>
            <a:pPr>
              <a:lnSpc>
                <a:spcPct val="85000"/>
              </a:lnSpc>
              <a:spcBef>
                <a:spcPct val="50000"/>
              </a:spcBef>
            </a:pPr>
            <a:r>
              <a:rPr lang="en-US" sz="2400" b="1" dirty="0">
                <a:solidFill>
                  <a:srgbClr val="0B3D91"/>
                </a:solidFill>
                <a:latin typeface="Tahoma" pitchFamily="34" charset="0"/>
              </a:rPr>
              <a:t>Damage</a:t>
            </a:r>
          </a:p>
        </p:txBody>
      </p:sp>
      <p:sp>
        <p:nvSpPr>
          <p:cNvPr id="19461" name="Line 6"/>
          <p:cNvSpPr>
            <a:spLocks noChangeShapeType="1"/>
          </p:cNvSpPr>
          <p:nvPr/>
        </p:nvSpPr>
        <p:spPr bwMode="auto">
          <a:xfrm>
            <a:off x="1066800" y="4155251"/>
            <a:ext cx="6904038" cy="0"/>
          </a:xfrm>
          <a:prstGeom prst="line">
            <a:avLst/>
          </a:prstGeom>
          <a:noFill/>
          <a:ln w="38100">
            <a:solidFill>
              <a:schemeClr val="tx1"/>
            </a:solidFill>
            <a:prstDash val="lgDash"/>
            <a:round/>
            <a:headEnd/>
            <a:tailEnd/>
          </a:ln>
        </p:spPr>
        <p:txBody>
          <a:bodyPr lIns="96661" tIns="48331" rIns="96661" bIns="48331">
            <a:spAutoFit/>
          </a:bodyPr>
          <a:lstStyle/>
          <a:p>
            <a:endParaRPr lang="en-US">
              <a:solidFill>
                <a:srgbClr val="000000"/>
              </a:solidFill>
              <a:latin typeface="Tahoma" pitchFamily="34" charset="0"/>
            </a:endParaRPr>
          </a:p>
        </p:txBody>
      </p:sp>
      <p:sp>
        <p:nvSpPr>
          <p:cNvPr id="19462" name="Freeform 7"/>
          <p:cNvSpPr>
            <a:spLocks/>
          </p:cNvSpPr>
          <p:nvPr/>
        </p:nvSpPr>
        <p:spPr bwMode="auto">
          <a:xfrm>
            <a:off x="3189288" y="3512314"/>
            <a:ext cx="3652837" cy="611187"/>
          </a:xfrm>
          <a:custGeom>
            <a:avLst/>
            <a:gdLst>
              <a:gd name="T0" fmla="*/ 2147483647 w 2301"/>
              <a:gd name="T1" fmla="*/ 2147483647 h 385"/>
              <a:gd name="T2" fmla="*/ 2147483647 w 2301"/>
              <a:gd name="T3" fmla="*/ 2147483647 h 385"/>
              <a:gd name="T4" fmla="*/ 2147483647 w 2301"/>
              <a:gd name="T5" fmla="*/ 2147483647 h 385"/>
              <a:gd name="T6" fmla="*/ 2147483647 w 2301"/>
              <a:gd name="T7" fmla="*/ 2147483647 h 385"/>
              <a:gd name="T8" fmla="*/ 2147483647 w 2301"/>
              <a:gd name="T9" fmla="*/ 2147483647 h 385"/>
              <a:gd name="T10" fmla="*/ 2147483647 w 2301"/>
              <a:gd name="T11" fmla="*/ 2147483647 h 385"/>
              <a:gd name="T12" fmla="*/ 2147483647 w 2301"/>
              <a:gd name="T13" fmla="*/ 2147483647 h 385"/>
              <a:gd name="T14" fmla="*/ 2147483647 w 2301"/>
              <a:gd name="T15" fmla="*/ 2147483647 h 385"/>
              <a:gd name="T16" fmla="*/ 2147483647 w 2301"/>
              <a:gd name="T17" fmla="*/ 2147483647 h 385"/>
              <a:gd name="T18" fmla="*/ 2147483647 w 2301"/>
              <a:gd name="T19" fmla="*/ 2147483647 h 385"/>
              <a:gd name="T20" fmla="*/ 2147483647 w 2301"/>
              <a:gd name="T21" fmla="*/ 2147483647 h 385"/>
              <a:gd name="T22" fmla="*/ 2147483647 w 2301"/>
              <a:gd name="T23" fmla="*/ 2147483647 h 385"/>
              <a:gd name="T24" fmla="*/ 2147483647 w 2301"/>
              <a:gd name="T25" fmla="*/ 2147483647 h 385"/>
              <a:gd name="T26" fmla="*/ 2147483647 w 2301"/>
              <a:gd name="T27" fmla="*/ 2147483647 h 385"/>
              <a:gd name="T28" fmla="*/ 2147483647 w 2301"/>
              <a:gd name="T29" fmla="*/ 2147483647 h 385"/>
              <a:gd name="T30" fmla="*/ 2147483647 w 2301"/>
              <a:gd name="T31" fmla="*/ 2147483647 h 385"/>
              <a:gd name="T32" fmla="*/ 2147483647 w 2301"/>
              <a:gd name="T33" fmla="*/ 2147483647 h 385"/>
              <a:gd name="T34" fmla="*/ 2147483647 w 2301"/>
              <a:gd name="T35" fmla="*/ 2147483647 h 385"/>
              <a:gd name="T36" fmla="*/ 2147483647 w 2301"/>
              <a:gd name="T37" fmla="*/ 2147483647 h 385"/>
              <a:gd name="T38" fmla="*/ 2147483647 w 2301"/>
              <a:gd name="T39" fmla="*/ 2147483647 h 385"/>
              <a:gd name="T40" fmla="*/ 2147483647 w 2301"/>
              <a:gd name="T41" fmla="*/ 2147483647 h 385"/>
              <a:gd name="T42" fmla="*/ 2147483647 w 2301"/>
              <a:gd name="T43" fmla="*/ 2147483647 h 385"/>
              <a:gd name="T44" fmla="*/ 2147483647 w 2301"/>
              <a:gd name="T45" fmla="*/ 2147483647 h 385"/>
              <a:gd name="T46" fmla="*/ 2147483647 w 2301"/>
              <a:gd name="T47" fmla="*/ 2147483647 h 385"/>
              <a:gd name="T48" fmla="*/ 2147483647 w 2301"/>
              <a:gd name="T49" fmla="*/ 2147483647 h 385"/>
              <a:gd name="T50" fmla="*/ 2147483647 w 2301"/>
              <a:gd name="T51" fmla="*/ 2147483647 h 385"/>
              <a:gd name="T52" fmla="*/ 2147483647 w 2301"/>
              <a:gd name="T53" fmla="*/ 2147483647 h 385"/>
              <a:gd name="T54" fmla="*/ 2147483647 w 2301"/>
              <a:gd name="T55" fmla="*/ 2147483647 h 385"/>
              <a:gd name="T56" fmla="*/ 2147483647 w 2301"/>
              <a:gd name="T57" fmla="*/ 2147483647 h 385"/>
              <a:gd name="T58" fmla="*/ 2147483647 w 2301"/>
              <a:gd name="T59" fmla="*/ 0 h 385"/>
              <a:gd name="T60" fmla="*/ 2147483647 w 2301"/>
              <a:gd name="T61" fmla="*/ 2147483647 h 385"/>
              <a:gd name="T62" fmla="*/ 2147483647 w 2301"/>
              <a:gd name="T63" fmla="*/ 2147483647 h 385"/>
              <a:gd name="T64" fmla="*/ 2147483647 w 2301"/>
              <a:gd name="T65" fmla="*/ 2147483647 h 385"/>
              <a:gd name="T66" fmla="*/ 2147483647 w 2301"/>
              <a:gd name="T67" fmla="*/ 2147483647 h 385"/>
              <a:gd name="T68" fmla="*/ 2147483647 w 2301"/>
              <a:gd name="T69" fmla="*/ 2147483647 h 385"/>
              <a:gd name="T70" fmla="*/ 2147483647 w 2301"/>
              <a:gd name="T71" fmla="*/ 2147483647 h 385"/>
              <a:gd name="T72" fmla="*/ 2147483647 w 2301"/>
              <a:gd name="T73" fmla="*/ 2147483647 h 385"/>
              <a:gd name="T74" fmla="*/ 2147483647 w 2301"/>
              <a:gd name="T75" fmla="*/ 2147483647 h 385"/>
              <a:gd name="T76" fmla="*/ 2147483647 w 2301"/>
              <a:gd name="T77" fmla="*/ 2147483647 h 385"/>
              <a:gd name="T78" fmla="*/ 2147483647 w 2301"/>
              <a:gd name="T79" fmla="*/ 2147483647 h 385"/>
              <a:gd name="T80" fmla="*/ 2147483647 w 2301"/>
              <a:gd name="T81" fmla="*/ 2147483647 h 385"/>
              <a:gd name="T82" fmla="*/ 2147483647 w 2301"/>
              <a:gd name="T83" fmla="*/ 2147483647 h 385"/>
              <a:gd name="T84" fmla="*/ 2147483647 w 2301"/>
              <a:gd name="T85" fmla="*/ 2147483647 h 385"/>
              <a:gd name="T86" fmla="*/ 2147483647 w 2301"/>
              <a:gd name="T87" fmla="*/ 2147483647 h 385"/>
              <a:gd name="T88" fmla="*/ 2147483647 w 2301"/>
              <a:gd name="T89" fmla="*/ 2147483647 h 385"/>
              <a:gd name="T90" fmla="*/ 2147483647 w 2301"/>
              <a:gd name="T91" fmla="*/ 2147483647 h 385"/>
              <a:gd name="T92" fmla="*/ 2147483647 w 2301"/>
              <a:gd name="T93" fmla="*/ 2147483647 h 385"/>
              <a:gd name="T94" fmla="*/ 2147483647 w 2301"/>
              <a:gd name="T95" fmla="*/ 2147483647 h 385"/>
              <a:gd name="T96" fmla="*/ 2147483647 w 2301"/>
              <a:gd name="T97" fmla="*/ 2147483647 h 385"/>
              <a:gd name="T98" fmla="*/ 2147483647 w 2301"/>
              <a:gd name="T99" fmla="*/ 2147483647 h 385"/>
              <a:gd name="T100" fmla="*/ 2147483647 w 2301"/>
              <a:gd name="T101" fmla="*/ 2147483647 h 385"/>
              <a:gd name="T102" fmla="*/ 2147483647 w 2301"/>
              <a:gd name="T103" fmla="*/ 2147483647 h 385"/>
              <a:gd name="T104" fmla="*/ 2147483647 w 2301"/>
              <a:gd name="T105" fmla="*/ 2147483647 h 385"/>
              <a:gd name="T106" fmla="*/ 2147483647 w 2301"/>
              <a:gd name="T107" fmla="*/ 2147483647 h 385"/>
              <a:gd name="T108" fmla="*/ 2147483647 w 2301"/>
              <a:gd name="T109" fmla="*/ 2147483647 h 385"/>
              <a:gd name="T110" fmla="*/ 2147483647 w 2301"/>
              <a:gd name="T111" fmla="*/ 2147483647 h 385"/>
              <a:gd name="T112" fmla="*/ 2147483647 w 2301"/>
              <a:gd name="T113" fmla="*/ 2147483647 h 385"/>
              <a:gd name="T114" fmla="*/ 2147483647 w 2301"/>
              <a:gd name="T115" fmla="*/ 2147483647 h 385"/>
              <a:gd name="T116" fmla="*/ 2147483647 w 2301"/>
              <a:gd name="T117" fmla="*/ 2147483647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1"/>
              <a:gd name="T178" fmla="*/ 0 h 385"/>
              <a:gd name="T179" fmla="*/ 2301 w 2301"/>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1" h="385">
                <a:moveTo>
                  <a:pt x="0" y="385"/>
                </a:moveTo>
                <a:lnTo>
                  <a:pt x="238" y="369"/>
                </a:lnTo>
                <a:lnTo>
                  <a:pt x="244" y="369"/>
                </a:lnTo>
                <a:lnTo>
                  <a:pt x="249" y="369"/>
                </a:lnTo>
                <a:lnTo>
                  <a:pt x="252" y="369"/>
                </a:lnTo>
                <a:lnTo>
                  <a:pt x="257" y="369"/>
                </a:lnTo>
                <a:lnTo>
                  <a:pt x="263" y="369"/>
                </a:lnTo>
                <a:lnTo>
                  <a:pt x="268" y="368"/>
                </a:lnTo>
                <a:lnTo>
                  <a:pt x="273" y="368"/>
                </a:lnTo>
                <a:lnTo>
                  <a:pt x="276" y="368"/>
                </a:lnTo>
                <a:lnTo>
                  <a:pt x="281" y="368"/>
                </a:lnTo>
                <a:lnTo>
                  <a:pt x="287" y="368"/>
                </a:lnTo>
                <a:lnTo>
                  <a:pt x="290" y="367"/>
                </a:lnTo>
                <a:lnTo>
                  <a:pt x="295" y="367"/>
                </a:lnTo>
                <a:lnTo>
                  <a:pt x="300" y="367"/>
                </a:lnTo>
                <a:lnTo>
                  <a:pt x="306" y="367"/>
                </a:lnTo>
                <a:lnTo>
                  <a:pt x="311" y="367"/>
                </a:lnTo>
                <a:lnTo>
                  <a:pt x="316" y="365"/>
                </a:lnTo>
                <a:lnTo>
                  <a:pt x="319" y="365"/>
                </a:lnTo>
                <a:lnTo>
                  <a:pt x="325" y="365"/>
                </a:lnTo>
                <a:lnTo>
                  <a:pt x="330" y="364"/>
                </a:lnTo>
                <a:lnTo>
                  <a:pt x="333" y="364"/>
                </a:lnTo>
                <a:lnTo>
                  <a:pt x="338" y="364"/>
                </a:lnTo>
                <a:lnTo>
                  <a:pt x="343" y="364"/>
                </a:lnTo>
                <a:lnTo>
                  <a:pt x="349" y="363"/>
                </a:lnTo>
                <a:lnTo>
                  <a:pt x="354" y="363"/>
                </a:lnTo>
                <a:lnTo>
                  <a:pt x="357" y="363"/>
                </a:lnTo>
                <a:lnTo>
                  <a:pt x="362" y="362"/>
                </a:lnTo>
                <a:lnTo>
                  <a:pt x="368" y="362"/>
                </a:lnTo>
                <a:lnTo>
                  <a:pt x="373" y="362"/>
                </a:lnTo>
                <a:lnTo>
                  <a:pt x="376" y="361"/>
                </a:lnTo>
                <a:lnTo>
                  <a:pt x="381" y="361"/>
                </a:lnTo>
                <a:lnTo>
                  <a:pt x="387" y="359"/>
                </a:lnTo>
                <a:lnTo>
                  <a:pt x="392" y="359"/>
                </a:lnTo>
                <a:lnTo>
                  <a:pt x="397" y="359"/>
                </a:lnTo>
                <a:lnTo>
                  <a:pt x="400" y="358"/>
                </a:lnTo>
                <a:lnTo>
                  <a:pt x="405" y="358"/>
                </a:lnTo>
                <a:lnTo>
                  <a:pt x="411" y="357"/>
                </a:lnTo>
                <a:lnTo>
                  <a:pt x="416" y="357"/>
                </a:lnTo>
                <a:lnTo>
                  <a:pt x="419" y="355"/>
                </a:lnTo>
                <a:lnTo>
                  <a:pt x="424" y="355"/>
                </a:lnTo>
                <a:lnTo>
                  <a:pt x="430" y="354"/>
                </a:lnTo>
                <a:lnTo>
                  <a:pt x="435" y="354"/>
                </a:lnTo>
                <a:lnTo>
                  <a:pt x="440" y="353"/>
                </a:lnTo>
                <a:lnTo>
                  <a:pt x="443" y="353"/>
                </a:lnTo>
                <a:lnTo>
                  <a:pt x="449" y="352"/>
                </a:lnTo>
                <a:lnTo>
                  <a:pt x="454" y="350"/>
                </a:lnTo>
                <a:lnTo>
                  <a:pt x="459" y="350"/>
                </a:lnTo>
                <a:lnTo>
                  <a:pt x="464" y="349"/>
                </a:lnTo>
                <a:lnTo>
                  <a:pt x="467" y="348"/>
                </a:lnTo>
                <a:lnTo>
                  <a:pt x="473" y="348"/>
                </a:lnTo>
                <a:lnTo>
                  <a:pt x="478" y="347"/>
                </a:lnTo>
                <a:lnTo>
                  <a:pt x="481" y="346"/>
                </a:lnTo>
                <a:lnTo>
                  <a:pt x="486" y="344"/>
                </a:lnTo>
                <a:lnTo>
                  <a:pt x="492" y="344"/>
                </a:lnTo>
                <a:lnTo>
                  <a:pt x="497" y="343"/>
                </a:lnTo>
                <a:lnTo>
                  <a:pt x="502" y="342"/>
                </a:lnTo>
                <a:lnTo>
                  <a:pt x="507" y="342"/>
                </a:lnTo>
                <a:lnTo>
                  <a:pt x="511" y="341"/>
                </a:lnTo>
                <a:lnTo>
                  <a:pt x="516" y="340"/>
                </a:lnTo>
                <a:lnTo>
                  <a:pt x="521" y="338"/>
                </a:lnTo>
                <a:lnTo>
                  <a:pt x="524" y="337"/>
                </a:lnTo>
                <a:lnTo>
                  <a:pt x="529" y="336"/>
                </a:lnTo>
                <a:lnTo>
                  <a:pt x="535" y="336"/>
                </a:lnTo>
                <a:lnTo>
                  <a:pt x="540" y="335"/>
                </a:lnTo>
                <a:lnTo>
                  <a:pt x="545" y="333"/>
                </a:lnTo>
                <a:lnTo>
                  <a:pt x="548" y="332"/>
                </a:lnTo>
                <a:lnTo>
                  <a:pt x="548" y="331"/>
                </a:lnTo>
                <a:lnTo>
                  <a:pt x="554" y="330"/>
                </a:lnTo>
                <a:lnTo>
                  <a:pt x="559" y="330"/>
                </a:lnTo>
                <a:lnTo>
                  <a:pt x="562" y="328"/>
                </a:lnTo>
                <a:lnTo>
                  <a:pt x="562" y="327"/>
                </a:lnTo>
                <a:lnTo>
                  <a:pt x="567" y="326"/>
                </a:lnTo>
                <a:lnTo>
                  <a:pt x="572" y="325"/>
                </a:lnTo>
                <a:lnTo>
                  <a:pt x="578" y="324"/>
                </a:lnTo>
                <a:lnTo>
                  <a:pt x="583" y="322"/>
                </a:lnTo>
                <a:lnTo>
                  <a:pt x="588" y="321"/>
                </a:lnTo>
                <a:lnTo>
                  <a:pt x="591" y="319"/>
                </a:lnTo>
                <a:lnTo>
                  <a:pt x="597" y="319"/>
                </a:lnTo>
                <a:lnTo>
                  <a:pt x="597" y="317"/>
                </a:lnTo>
                <a:lnTo>
                  <a:pt x="602" y="316"/>
                </a:lnTo>
                <a:lnTo>
                  <a:pt x="605" y="315"/>
                </a:lnTo>
                <a:lnTo>
                  <a:pt x="610" y="313"/>
                </a:lnTo>
                <a:lnTo>
                  <a:pt x="610" y="312"/>
                </a:lnTo>
                <a:lnTo>
                  <a:pt x="616" y="311"/>
                </a:lnTo>
                <a:lnTo>
                  <a:pt x="621" y="310"/>
                </a:lnTo>
                <a:lnTo>
                  <a:pt x="626" y="309"/>
                </a:lnTo>
                <a:lnTo>
                  <a:pt x="626" y="307"/>
                </a:lnTo>
                <a:lnTo>
                  <a:pt x="629" y="306"/>
                </a:lnTo>
                <a:lnTo>
                  <a:pt x="634" y="305"/>
                </a:lnTo>
                <a:lnTo>
                  <a:pt x="634" y="304"/>
                </a:lnTo>
                <a:lnTo>
                  <a:pt x="640" y="302"/>
                </a:lnTo>
                <a:lnTo>
                  <a:pt x="645" y="301"/>
                </a:lnTo>
                <a:lnTo>
                  <a:pt x="650" y="300"/>
                </a:lnTo>
                <a:lnTo>
                  <a:pt x="650" y="299"/>
                </a:lnTo>
                <a:lnTo>
                  <a:pt x="653" y="297"/>
                </a:lnTo>
                <a:lnTo>
                  <a:pt x="659" y="296"/>
                </a:lnTo>
                <a:lnTo>
                  <a:pt x="659" y="295"/>
                </a:lnTo>
                <a:lnTo>
                  <a:pt x="664" y="293"/>
                </a:lnTo>
                <a:lnTo>
                  <a:pt x="669" y="291"/>
                </a:lnTo>
                <a:lnTo>
                  <a:pt x="672" y="290"/>
                </a:lnTo>
                <a:lnTo>
                  <a:pt x="672" y="289"/>
                </a:lnTo>
                <a:lnTo>
                  <a:pt x="678" y="288"/>
                </a:lnTo>
                <a:lnTo>
                  <a:pt x="683" y="286"/>
                </a:lnTo>
                <a:lnTo>
                  <a:pt x="688" y="284"/>
                </a:lnTo>
                <a:lnTo>
                  <a:pt x="688" y="283"/>
                </a:lnTo>
                <a:lnTo>
                  <a:pt x="693" y="281"/>
                </a:lnTo>
                <a:lnTo>
                  <a:pt x="696" y="280"/>
                </a:lnTo>
                <a:lnTo>
                  <a:pt x="696" y="278"/>
                </a:lnTo>
                <a:lnTo>
                  <a:pt x="702" y="276"/>
                </a:lnTo>
                <a:lnTo>
                  <a:pt x="707" y="275"/>
                </a:lnTo>
                <a:lnTo>
                  <a:pt x="710" y="273"/>
                </a:lnTo>
                <a:lnTo>
                  <a:pt x="710" y="272"/>
                </a:lnTo>
                <a:lnTo>
                  <a:pt x="715" y="270"/>
                </a:lnTo>
                <a:lnTo>
                  <a:pt x="721" y="268"/>
                </a:lnTo>
                <a:lnTo>
                  <a:pt x="721" y="267"/>
                </a:lnTo>
                <a:lnTo>
                  <a:pt x="726" y="266"/>
                </a:lnTo>
                <a:lnTo>
                  <a:pt x="731" y="263"/>
                </a:lnTo>
                <a:lnTo>
                  <a:pt x="736" y="262"/>
                </a:lnTo>
                <a:lnTo>
                  <a:pt x="736" y="259"/>
                </a:lnTo>
                <a:lnTo>
                  <a:pt x="740" y="258"/>
                </a:lnTo>
                <a:lnTo>
                  <a:pt x="745" y="256"/>
                </a:lnTo>
                <a:lnTo>
                  <a:pt x="750" y="254"/>
                </a:lnTo>
                <a:lnTo>
                  <a:pt x="750" y="253"/>
                </a:lnTo>
                <a:lnTo>
                  <a:pt x="753" y="250"/>
                </a:lnTo>
                <a:lnTo>
                  <a:pt x="758" y="249"/>
                </a:lnTo>
                <a:lnTo>
                  <a:pt x="758" y="247"/>
                </a:lnTo>
                <a:lnTo>
                  <a:pt x="764" y="245"/>
                </a:lnTo>
                <a:lnTo>
                  <a:pt x="769" y="243"/>
                </a:lnTo>
                <a:lnTo>
                  <a:pt x="774" y="241"/>
                </a:lnTo>
                <a:lnTo>
                  <a:pt x="774" y="239"/>
                </a:lnTo>
                <a:lnTo>
                  <a:pt x="779" y="237"/>
                </a:lnTo>
                <a:lnTo>
                  <a:pt x="783" y="236"/>
                </a:lnTo>
                <a:lnTo>
                  <a:pt x="783" y="233"/>
                </a:lnTo>
                <a:lnTo>
                  <a:pt x="788" y="232"/>
                </a:lnTo>
                <a:lnTo>
                  <a:pt x="791" y="230"/>
                </a:lnTo>
                <a:lnTo>
                  <a:pt x="796" y="227"/>
                </a:lnTo>
                <a:lnTo>
                  <a:pt x="796" y="226"/>
                </a:lnTo>
                <a:lnTo>
                  <a:pt x="802" y="223"/>
                </a:lnTo>
                <a:lnTo>
                  <a:pt x="807" y="221"/>
                </a:lnTo>
                <a:lnTo>
                  <a:pt x="812" y="220"/>
                </a:lnTo>
                <a:lnTo>
                  <a:pt x="812" y="217"/>
                </a:lnTo>
                <a:lnTo>
                  <a:pt x="817" y="215"/>
                </a:lnTo>
                <a:lnTo>
                  <a:pt x="820" y="214"/>
                </a:lnTo>
                <a:lnTo>
                  <a:pt x="820" y="211"/>
                </a:lnTo>
                <a:lnTo>
                  <a:pt x="826" y="208"/>
                </a:lnTo>
                <a:lnTo>
                  <a:pt x="831" y="207"/>
                </a:lnTo>
                <a:lnTo>
                  <a:pt x="834" y="205"/>
                </a:lnTo>
                <a:lnTo>
                  <a:pt x="834" y="202"/>
                </a:lnTo>
                <a:lnTo>
                  <a:pt x="839" y="200"/>
                </a:lnTo>
                <a:lnTo>
                  <a:pt x="845" y="199"/>
                </a:lnTo>
                <a:lnTo>
                  <a:pt x="845" y="196"/>
                </a:lnTo>
                <a:lnTo>
                  <a:pt x="850" y="194"/>
                </a:lnTo>
                <a:lnTo>
                  <a:pt x="855" y="191"/>
                </a:lnTo>
                <a:lnTo>
                  <a:pt x="860" y="190"/>
                </a:lnTo>
                <a:lnTo>
                  <a:pt x="860" y="188"/>
                </a:lnTo>
                <a:lnTo>
                  <a:pt x="863" y="185"/>
                </a:lnTo>
                <a:lnTo>
                  <a:pt x="869" y="183"/>
                </a:lnTo>
                <a:lnTo>
                  <a:pt x="874" y="180"/>
                </a:lnTo>
                <a:lnTo>
                  <a:pt x="874" y="179"/>
                </a:lnTo>
                <a:lnTo>
                  <a:pt x="879" y="176"/>
                </a:lnTo>
                <a:lnTo>
                  <a:pt x="882" y="174"/>
                </a:lnTo>
                <a:lnTo>
                  <a:pt x="882" y="171"/>
                </a:lnTo>
                <a:lnTo>
                  <a:pt x="888" y="169"/>
                </a:lnTo>
                <a:lnTo>
                  <a:pt x="893" y="168"/>
                </a:lnTo>
                <a:lnTo>
                  <a:pt x="898" y="165"/>
                </a:lnTo>
                <a:lnTo>
                  <a:pt x="898" y="163"/>
                </a:lnTo>
                <a:lnTo>
                  <a:pt x="901" y="161"/>
                </a:lnTo>
                <a:lnTo>
                  <a:pt x="907" y="158"/>
                </a:lnTo>
                <a:lnTo>
                  <a:pt x="907" y="155"/>
                </a:lnTo>
                <a:lnTo>
                  <a:pt x="912" y="154"/>
                </a:lnTo>
                <a:lnTo>
                  <a:pt x="917" y="152"/>
                </a:lnTo>
                <a:lnTo>
                  <a:pt x="922" y="149"/>
                </a:lnTo>
                <a:lnTo>
                  <a:pt x="922" y="147"/>
                </a:lnTo>
                <a:lnTo>
                  <a:pt x="925" y="144"/>
                </a:lnTo>
                <a:lnTo>
                  <a:pt x="931" y="142"/>
                </a:lnTo>
                <a:lnTo>
                  <a:pt x="931" y="140"/>
                </a:lnTo>
                <a:lnTo>
                  <a:pt x="936" y="138"/>
                </a:lnTo>
                <a:lnTo>
                  <a:pt x="941" y="136"/>
                </a:lnTo>
                <a:lnTo>
                  <a:pt x="944" y="133"/>
                </a:lnTo>
                <a:lnTo>
                  <a:pt x="944" y="131"/>
                </a:lnTo>
                <a:lnTo>
                  <a:pt x="950" y="128"/>
                </a:lnTo>
                <a:lnTo>
                  <a:pt x="955" y="127"/>
                </a:lnTo>
                <a:lnTo>
                  <a:pt x="960" y="125"/>
                </a:lnTo>
                <a:lnTo>
                  <a:pt x="960" y="122"/>
                </a:lnTo>
                <a:lnTo>
                  <a:pt x="965" y="120"/>
                </a:lnTo>
                <a:lnTo>
                  <a:pt x="969" y="117"/>
                </a:lnTo>
                <a:lnTo>
                  <a:pt x="969" y="116"/>
                </a:lnTo>
                <a:lnTo>
                  <a:pt x="974" y="113"/>
                </a:lnTo>
                <a:lnTo>
                  <a:pt x="979" y="111"/>
                </a:lnTo>
                <a:lnTo>
                  <a:pt x="982" y="109"/>
                </a:lnTo>
                <a:lnTo>
                  <a:pt x="982" y="106"/>
                </a:lnTo>
                <a:lnTo>
                  <a:pt x="987" y="105"/>
                </a:lnTo>
                <a:lnTo>
                  <a:pt x="993" y="103"/>
                </a:lnTo>
                <a:lnTo>
                  <a:pt x="993" y="100"/>
                </a:lnTo>
                <a:lnTo>
                  <a:pt x="998" y="97"/>
                </a:lnTo>
                <a:lnTo>
                  <a:pt x="1003" y="96"/>
                </a:lnTo>
                <a:lnTo>
                  <a:pt x="1008" y="94"/>
                </a:lnTo>
                <a:lnTo>
                  <a:pt x="1008" y="91"/>
                </a:lnTo>
                <a:lnTo>
                  <a:pt x="1012" y="89"/>
                </a:lnTo>
                <a:lnTo>
                  <a:pt x="1017" y="87"/>
                </a:lnTo>
                <a:lnTo>
                  <a:pt x="1022" y="85"/>
                </a:lnTo>
                <a:lnTo>
                  <a:pt x="1022" y="82"/>
                </a:lnTo>
                <a:lnTo>
                  <a:pt x="1025" y="81"/>
                </a:lnTo>
                <a:lnTo>
                  <a:pt x="1031" y="79"/>
                </a:lnTo>
                <a:lnTo>
                  <a:pt x="1031" y="76"/>
                </a:lnTo>
                <a:lnTo>
                  <a:pt x="1036" y="75"/>
                </a:lnTo>
                <a:lnTo>
                  <a:pt x="1041" y="73"/>
                </a:lnTo>
                <a:lnTo>
                  <a:pt x="1046" y="72"/>
                </a:lnTo>
                <a:lnTo>
                  <a:pt x="1046" y="69"/>
                </a:lnTo>
                <a:lnTo>
                  <a:pt x="1049" y="66"/>
                </a:lnTo>
                <a:lnTo>
                  <a:pt x="1055" y="65"/>
                </a:lnTo>
                <a:lnTo>
                  <a:pt x="1055" y="63"/>
                </a:lnTo>
                <a:lnTo>
                  <a:pt x="1060" y="62"/>
                </a:lnTo>
                <a:lnTo>
                  <a:pt x="1065" y="59"/>
                </a:lnTo>
                <a:lnTo>
                  <a:pt x="1068" y="58"/>
                </a:lnTo>
                <a:lnTo>
                  <a:pt x="1068" y="56"/>
                </a:lnTo>
                <a:lnTo>
                  <a:pt x="1074" y="54"/>
                </a:lnTo>
                <a:lnTo>
                  <a:pt x="1079" y="52"/>
                </a:lnTo>
                <a:lnTo>
                  <a:pt x="1084" y="51"/>
                </a:lnTo>
                <a:lnTo>
                  <a:pt x="1084" y="49"/>
                </a:lnTo>
                <a:lnTo>
                  <a:pt x="1089" y="47"/>
                </a:lnTo>
                <a:lnTo>
                  <a:pt x="1093" y="45"/>
                </a:lnTo>
                <a:lnTo>
                  <a:pt x="1093" y="43"/>
                </a:lnTo>
                <a:lnTo>
                  <a:pt x="1098" y="42"/>
                </a:lnTo>
                <a:lnTo>
                  <a:pt x="1103" y="41"/>
                </a:lnTo>
                <a:lnTo>
                  <a:pt x="1108" y="39"/>
                </a:lnTo>
                <a:lnTo>
                  <a:pt x="1108" y="37"/>
                </a:lnTo>
                <a:lnTo>
                  <a:pt x="1111" y="35"/>
                </a:lnTo>
                <a:lnTo>
                  <a:pt x="1117" y="34"/>
                </a:lnTo>
                <a:lnTo>
                  <a:pt x="1117" y="33"/>
                </a:lnTo>
                <a:lnTo>
                  <a:pt x="1122" y="31"/>
                </a:lnTo>
                <a:lnTo>
                  <a:pt x="1127" y="29"/>
                </a:lnTo>
                <a:lnTo>
                  <a:pt x="1130" y="28"/>
                </a:lnTo>
                <a:lnTo>
                  <a:pt x="1130" y="27"/>
                </a:lnTo>
                <a:lnTo>
                  <a:pt x="1136" y="26"/>
                </a:lnTo>
                <a:lnTo>
                  <a:pt x="1141" y="25"/>
                </a:lnTo>
                <a:lnTo>
                  <a:pt x="1146" y="23"/>
                </a:lnTo>
                <a:lnTo>
                  <a:pt x="1146" y="22"/>
                </a:lnTo>
                <a:lnTo>
                  <a:pt x="1151" y="21"/>
                </a:lnTo>
                <a:lnTo>
                  <a:pt x="1154" y="20"/>
                </a:lnTo>
                <a:lnTo>
                  <a:pt x="1154" y="18"/>
                </a:lnTo>
                <a:lnTo>
                  <a:pt x="1160" y="17"/>
                </a:lnTo>
                <a:lnTo>
                  <a:pt x="1165" y="16"/>
                </a:lnTo>
                <a:lnTo>
                  <a:pt x="1170" y="15"/>
                </a:lnTo>
                <a:lnTo>
                  <a:pt x="1173" y="13"/>
                </a:lnTo>
                <a:lnTo>
                  <a:pt x="1179" y="12"/>
                </a:lnTo>
                <a:lnTo>
                  <a:pt x="1179" y="11"/>
                </a:lnTo>
                <a:lnTo>
                  <a:pt x="1184" y="10"/>
                </a:lnTo>
                <a:lnTo>
                  <a:pt x="1189" y="10"/>
                </a:lnTo>
                <a:lnTo>
                  <a:pt x="1194" y="8"/>
                </a:lnTo>
                <a:lnTo>
                  <a:pt x="1198" y="7"/>
                </a:lnTo>
                <a:lnTo>
                  <a:pt x="1203" y="6"/>
                </a:lnTo>
                <a:lnTo>
                  <a:pt x="1208" y="5"/>
                </a:lnTo>
                <a:lnTo>
                  <a:pt x="1211" y="5"/>
                </a:lnTo>
                <a:lnTo>
                  <a:pt x="1216" y="4"/>
                </a:lnTo>
                <a:lnTo>
                  <a:pt x="1222" y="2"/>
                </a:lnTo>
                <a:lnTo>
                  <a:pt x="1227" y="2"/>
                </a:lnTo>
                <a:lnTo>
                  <a:pt x="1232" y="1"/>
                </a:lnTo>
                <a:lnTo>
                  <a:pt x="1237" y="1"/>
                </a:lnTo>
                <a:lnTo>
                  <a:pt x="1241" y="1"/>
                </a:lnTo>
                <a:lnTo>
                  <a:pt x="1246" y="0"/>
                </a:lnTo>
                <a:lnTo>
                  <a:pt x="1251" y="0"/>
                </a:lnTo>
                <a:lnTo>
                  <a:pt x="1254" y="0"/>
                </a:lnTo>
                <a:lnTo>
                  <a:pt x="1260" y="0"/>
                </a:lnTo>
                <a:lnTo>
                  <a:pt x="1265" y="0"/>
                </a:lnTo>
                <a:lnTo>
                  <a:pt x="1270" y="0"/>
                </a:lnTo>
                <a:lnTo>
                  <a:pt x="1275" y="0"/>
                </a:lnTo>
                <a:lnTo>
                  <a:pt x="1280" y="0"/>
                </a:lnTo>
                <a:lnTo>
                  <a:pt x="1284" y="0"/>
                </a:lnTo>
                <a:lnTo>
                  <a:pt x="1289" y="0"/>
                </a:lnTo>
                <a:lnTo>
                  <a:pt x="1294" y="1"/>
                </a:lnTo>
                <a:lnTo>
                  <a:pt x="1297" y="1"/>
                </a:lnTo>
                <a:lnTo>
                  <a:pt x="1303" y="2"/>
                </a:lnTo>
                <a:lnTo>
                  <a:pt x="1308" y="2"/>
                </a:lnTo>
                <a:lnTo>
                  <a:pt x="1313" y="2"/>
                </a:lnTo>
                <a:lnTo>
                  <a:pt x="1318" y="4"/>
                </a:lnTo>
                <a:lnTo>
                  <a:pt x="1322" y="5"/>
                </a:lnTo>
                <a:lnTo>
                  <a:pt x="1327" y="6"/>
                </a:lnTo>
                <a:lnTo>
                  <a:pt x="1332" y="6"/>
                </a:lnTo>
                <a:lnTo>
                  <a:pt x="1337" y="7"/>
                </a:lnTo>
                <a:lnTo>
                  <a:pt x="1340" y="8"/>
                </a:lnTo>
                <a:lnTo>
                  <a:pt x="1346" y="10"/>
                </a:lnTo>
                <a:lnTo>
                  <a:pt x="1351" y="10"/>
                </a:lnTo>
                <a:lnTo>
                  <a:pt x="1356" y="11"/>
                </a:lnTo>
                <a:lnTo>
                  <a:pt x="1356" y="12"/>
                </a:lnTo>
                <a:lnTo>
                  <a:pt x="1361" y="13"/>
                </a:lnTo>
                <a:lnTo>
                  <a:pt x="1365" y="15"/>
                </a:lnTo>
                <a:lnTo>
                  <a:pt x="1370" y="16"/>
                </a:lnTo>
                <a:lnTo>
                  <a:pt x="1375" y="17"/>
                </a:lnTo>
                <a:lnTo>
                  <a:pt x="1380" y="18"/>
                </a:lnTo>
                <a:lnTo>
                  <a:pt x="1380" y="20"/>
                </a:lnTo>
                <a:lnTo>
                  <a:pt x="1384" y="21"/>
                </a:lnTo>
                <a:lnTo>
                  <a:pt x="1389" y="22"/>
                </a:lnTo>
                <a:lnTo>
                  <a:pt x="1389" y="23"/>
                </a:lnTo>
                <a:lnTo>
                  <a:pt x="1394" y="25"/>
                </a:lnTo>
                <a:lnTo>
                  <a:pt x="1399" y="26"/>
                </a:lnTo>
                <a:lnTo>
                  <a:pt x="1402" y="27"/>
                </a:lnTo>
                <a:lnTo>
                  <a:pt x="1402" y="28"/>
                </a:lnTo>
                <a:lnTo>
                  <a:pt x="1408" y="29"/>
                </a:lnTo>
                <a:lnTo>
                  <a:pt x="1413" y="31"/>
                </a:lnTo>
                <a:lnTo>
                  <a:pt x="1418" y="33"/>
                </a:lnTo>
                <a:lnTo>
                  <a:pt x="1418" y="34"/>
                </a:lnTo>
                <a:lnTo>
                  <a:pt x="1423" y="35"/>
                </a:lnTo>
                <a:lnTo>
                  <a:pt x="1427" y="37"/>
                </a:lnTo>
                <a:lnTo>
                  <a:pt x="1427" y="39"/>
                </a:lnTo>
                <a:lnTo>
                  <a:pt x="1432" y="41"/>
                </a:lnTo>
                <a:lnTo>
                  <a:pt x="1437" y="42"/>
                </a:lnTo>
                <a:lnTo>
                  <a:pt x="1442" y="43"/>
                </a:lnTo>
                <a:lnTo>
                  <a:pt x="1442" y="45"/>
                </a:lnTo>
                <a:lnTo>
                  <a:pt x="1445" y="47"/>
                </a:lnTo>
                <a:lnTo>
                  <a:pt x="1451" y="49"/>
                </a:lnTo>
                <a:lnTo>
                  <a:pt x="1451" y="51"/>
                </a:lnTo>
                <a:lnTo>
                  <a:pt x="1456" y="52"/>
                </a:lnTo>
                <a:lnTo>
                  <a:pt x="1461" y="54"/>
                </a:lnTo>
                <a:lnTo>
                  <a:pt x="1466" y="56"/>
                </a:lnTo>
                <a:lnTo>
                  <a:pt x="1466" y="58"/>
                </a:lnTo>
                <a:lnTo>
                  <a:pt x="1470" y="59"/>
                </a:lnTo>
                <a:lnTo>
                  <a:pt x="1475" y="62"/>
                </a:lnTo>
                <a:lnTo>
                  <a:pt x="1480" y="63"/>
                </a:lnTo>
                <a:lnTo>
                  <a:pt x="1480" y="65"/>
                </a:lnTo>
                <a:lnTo>
                  <a:pt x="1483" y="66"/>
                </a:lnTo>
                <a:lnTo>
                  <a:pt x="1489" y="69"/>
                </a:lnTo>
                <a:lnTo>
                  <a:pt x="1489" y="72"/>
                </a:lnTo>
                <a:lnTo>
                  <a:pt x="1494" y="73"/>
                </a:lnTo>
                <a:lnTo>
                  <a:pt x="1499" y="75"/>
                </a:lnTo>
                <a:lnTo>
                  <a:pt x="1504" y="76"/>
                </a:lnTo>
                <a:lnTo>
                  <a:pt x="1504" y="79"/>
                </a:lnTo>
                <a:lnTo>
                  <a:pt x="1509" y="81"/>
                </a:lnTo>
                <a:lnTo>
                  <a:pt x="1513" y="82"/>
                </a:lnTo>
                <a:lnTo>
                  <a:pt x="1513" y="85"/>
                </a:lnTo>
                <a:lnTo>
                  <a:pt x="1518" y="87"/>
                </a:lnTo>
                <a:lnTo>
                  <a:pt x="1523" y="89"/>
                </a:lnTo>
                <a:lnTo>
                  <a:pt x="1526" y="91"/>
                </a:lnTo>
                <a:lnTo>
                  <a:pt x="1526" y="94"/>
                </a:lnTo>
                <a:lnTo>
                  <a:pt x="1532" y="96"/>
                </a:lnTo>
                <a:lnTo>
                  <a:pt x="1537" y="97"/>
                </a:lnTo>
                <a:lnTo>
                  <a:pt x="1542" y="100"/>
                </a:lnTo>
                <a:lnTo>
                  <a:pt x="1542" y="103"/>
                </a:lnTo>
                <a:lnTo>
                  <a:pt x="1547" y="105"/>
                </a:lnTo>
                <a:lnTo>
                  <a:pt x="1551" y="106"/>
                </a:lnTo>
                <a:lnTo>
                  <a:pt x="1551" y="109"/>
                </a:lnTo>
                <a:lnTo>
                  <a:pt x="1556" y="111"/>
                </a:lnTo>
                <a:lnTo>
                  <a:pt x="1561" y="113"/>
                </a:lnTo>
                <a:lnTo>
                  <a:pt x="1566" y="116"/>
                </a:lnTo>
                <a:lnTo>
                  <a:pt x="1566" y="117"/>
                </a:lnTo>
                <a:lnTo>
                  <a:pt x="1569" y="120"/>
                </a:lnTo>
                <a:lnTo>
                  <a:pt x="1575" y="122"/>
                </a:lnTo>
                <a:lnTo>
                  <a:pt x="1575" y="125"/>
                </a:lnTo>
                <a:lnTo>
                  <a:pt x="1580" y="127"/>
                </a:lnTo>
                <a:lnTo>
                  <a:pt x="1585" y="128"/>
                </a:lnTo>
                <a:lnTo>
                  <a:pt x="1590" y="131"/>
                </a:lnTo>
                <a:lnTo>
                  <a:pt x="1590" y="133"/>
                </a:lnTo>
                <a:lnTo>
                  <a:pt x="1594" y="136"/>
                </a:lnTo>
                <a:lnTo>
                  <a:pt x="1599" y="138"/>
                </a:lnTo>
                <a:lnTo>
                  <a:pt x="1604" y="140"/>
                </a:lnTo>
                <a:lnTo>
                  <a:pt x="1604" y="142"/>
                </a:lnTo>
                <a:lnTo>
                  <a:pt x="1609" y="144"/>
                </a:lnTo>
                <a:lnTo>
                  <a:pt x="1613" y="147"/>
                </a:lnTo>
                <a:lnTo>
                  <a:pt x="1613" y="149"/>
                </a:lnTo>
                <a:lnTo>
                  <a:pt x="1618" y="152"/>
                </a:lnTo>
                <a:lnTo>
                  <a:pt x="1623" y="154"/>
                </a:lnTo>
                <a:lnTo>
                  <a:pt x="1628" y="155"/>
                </a:lnTo>
                <a:lnTo>
                  <a:pt x="1628" y="158"/>
                </a:lnTo>
                <a:lnTo>
                  <a:pt x="1631" y="161"/>
                </a:lnTo>
                <a:lnTo>
                  <a:pt x="1637" y="163"/>
                </a:lnTo>
                <a:lnTo>
                  <a:pt x="1637" y="165"/>
                </a:lnTo>
                <a:lnTo>
                  <a:pt x="1642" y="168"/>
                </a:lnTo>
                <a:lnTo>
                  <a:pt x="1647" y="169"/>
                </a:lnTo>
                <a:lnTo>
                  <a:pt x="1652" y="171"/>
                </a:lnTo>
                <a:lnTo>
                  <a:pt x="1652" y="174"/>
                </a:lnTo>
                <a:lnTo>
                  <a:pt x="1656" y="176"/>
                </a:lnTo>
                <a:lnTo>
                  <a:pt x="1661" y="179"/>
                </a:lnTo>
                <a:lnTo>
                  <a:pt x="1661" y="180"/>
                </a:lnTo>
                <a:lnTo>
                  <a:pt x="1666" y="183"/>
                </a:lnTo>
                <a:lnTo>
                  <a:pt x="1671" y="185"/>
                </a:lnTo>
                <a:lnTo>
                  <a:pt x="1675" y="188"/>
                </a:lnTo>
                <a:lnTo>
                  <a:pt x="1675" y="190"/>
                </a:lnTo>
                <a:lnTo>
                  <a:pt x="1680" y="191"/>
                </a:lnTo>
                <a:lnTo>
                  <a:pt x="1685" y="194"/>
                </a:lnTo>
                <a:lnTo>
                  <a:pt x="1690" y="196"/>
                </a:lnTo>
                <a:lnTo>
                  <a:pt x="1690" y="199"/>
                </a:lnTo>
                <a:lnTo>
                  <a:pt x="1695" y="200"/>
                </a:lnTo>
                <a:lnTo>
                  <a:pt x="1700" y="202"/>
                </a:lnTo>
                <a:lnTo>
                  <a:pt x="1700" y="205"/>
                </a:lnTo>
                <a:lnTo>
                  <a:pt x="1704" y="207"/>
                </a:lnTo>
                <a:lnTo>
                  <a:pt x="1709" y="208"/>
                </a:lnTo>
                <a:lnTo>
                  <a:pt x="1714" y="211"/>
                </a:lnTo>
                <a:lnTo>
                  <a:pt x="1714" y="214"/>
                </a:lnTo>
                <a:lnTo>
                  <a:pt x="1718" y="215"/>
                </a:lnTo>
                <a:lnTo>
                  <a:pt x="1723" y="217"/>
                </a:lnTo>
                <a:lnTo>
                  <a:pt x="1723" y="220"/>
                </a:lnTo>
                <a:lnTo>
                  <a:pt x="1728" y="221"/>
                </a:lnTo>
                <a:lnTo>
                  <a:pt x="1733" y="223"/>
                </a:lnTo>
                <a:lnTo>
                  <a:pt x="1738" y="226"/>
                </a:lnTo>
                <a:lnTo>
                  <a:pt x="1738" y="227"/>
                </a:lnTo>
                <a:lnTo>
                  <a:pt x="1742" y="230"/>
                </a:lnTo>
                <a:lnTo>
                  <a:pt x="1747" y="232"/>
                </a:lnTo>
                <a:lnTo>
                  <a:pt x="1752" y="233"/>
                </a:lnTo>
                <a:lnTo>
                  <a:pt x="1752" y="236"/>
                </a:lnTo>
                <a:lnTo>
                  <a:pt x="1755" y="237"/>
                </a:lnTo>
                <a:lnTo>
                  <a:pt x="1761" y="239"/>
                </a:lnTo>
                <a:lnTo>
                  <a:pt x="1761" y="241"/>
                </a:lnTo>
                <a:lnTo>
                  <a:pt x="1766" y="243"/>
                </a:lnTo>
                <a:lnTo>
                  <a:pt x="1771" y="245"/>
                </a:lnTo>
                <a:lnTo>
                  <a:pt x="1776" y="247"/>
                </a:lnTo>
                <a:lnTo>
                  <a:pt x="1776" y="249"/>
                </a:lnTo>
                <a:lnTo>
                  <a:pt x="1781" y="250"/>
                </a:lnTo>
                <a:lnTo>
                  <a:pt x="1785" y="253"/>
                </a:lnTo>
                <a:lnTo>
                  <a:pt x="1785" y="254"/>
                </a:lnTo>
                <a:lnTo>
                  <a:pt x="1790" y="256"/>
                </a:lnTo>
                <a:lnTo>
                  <a:pt x="1795" y="258"/>
                </a:lnTo>
                <a:lnTo>
                  <a:pt x="1798" y="259"/>
                </a:lnTo>
                <a:lnTo>
                  <a:pt x="1798" y="262"/>
                </a:lnTo>
                <a:lnTo>
                  <a:pt x="1804" y="263"/>
                </a:lnTo>
                <a:lnTo>
                  <a:pt x="1809" y="266"/>
                </a:lnTo>
                <a:lnTo>
                  <a:pt x="1814" y="267"/>
                </a:lnTo>
                <a:lnTo>
                  <a:pt x="1814" y="268"/>
                </a:lnTo>
                <a:lnTo>
                  <a:pt x="1819" y="270"/>
                </a:lnTo>
                <a:lnTo>
                  <a:pt x="1823" y="272"/>
                </a:lnTo>
                <a:lnTo>
                  <a:pt x="1823" y="273"/>
                </a:lnTo>
                <a:lnTo>
                  <a:pt x="1828" y="275"/>
                </a:lnTo>
                <a:lnTo>
                  <a:pt x="1833" y="276"/>
                </a:lnTo>
                <a:lnTo>
                  <a:pt x="1838" y="278"/>
                </a:lnTo>
                <a:lnTo>
                  <a:pt x="1838" y="280"/>
                </a:lnTo>
                <a:lnTo>
                  <a:pt x="1842" y="281"/>
                </a:lnTo>
                <a:lnTo>
                  <a:pt x="1847" y="283"/>
                </a:lnTo>
                <a:lnTo>
                  <a:pt x="1847" y="284"/>
                </a:lnTo>
                <a:lnTo>
                  <a:pt x="1852" y="286"/>
                </a:lnTo>
                <a:lnTo>
                  <a:pt x="1857" y="288"/>
                </a:lnTo>
                <a:lnTo>
                  <a:pt x="1862" y="289"/>
                </a:lnTo>
                <a:lnTo>
                  <a:pt x="1862" y="290"/>
                </a:lnTo>
                <a:lnTo>
                  <a:pt x="1866" y="291"/>
                </a:lnTo>
                <a:lnTo>
                  <a:pt x="1871" y="293"/>
                </a:lnTo>
                <a:lnTo>
                  <a:pt x="1876" y="295"/>
                </a:lnTo>
                <a:lnTo>
                  <a:pt x="1876" y="296"/>
                </a:lnTo>
                <a:lnTo>
                  <a:pt x="1881" y="297"/>
                </a:lnTo>
                <a:lnTo>
                  <a:pt x="1885" y="299"/>
                </a:lnTo>
                <a:lnTo>
                  <a:pt x="1885" y="300"/>
                </a:lnTo>
                <a:lnTo>
                  <a:pt x="1890" y="301"/>
                </a:lnTo>
                <a:lnTo>
                  <a:pt x="1895" y="302"/>
                </a:lnTo>
                <a:lnTo>
                  <a:pt x="1900" y="304"/>
                </a:lnTo>
                <a:lnTo>
                  <a:pt x="1900" y="305"/>
                </a:lnTo>
                <a:lnTo>
                  <a:pt x="1904" y="306"/>
                </a:lnTo>
                <a:lnTo>
                  <a:pt x="1909" y="307"/>
                </a:lnTo>
                <a:lnTo>
                  <a:pt x="1909" y="309"/>
                </a:lnTo>
                <a:lnTo>
                  <a:pt x="1914" y="310"/>
                </a:lnTo>
                <a:lnTo>
                  <a:pt x="1919" y="311"/>
                </a:lnTo>
                <a:lnTo>
                  <a:pt x="1924" y="312"/>
                </a:lnTo>
                <a:lnTo>
                  <a:pt x="1924" y="313"/>
                </a:lnTo>
                <a:lnTo>
                  <a:pt x="1929" y="315"/>
                </a:lnTo>
                <a:lnTo>
                  <a:pt x="1933" y="316"/>
                </a:lnTo>
                <a:lnTo>
                  <a:pt x="1938" y="317"/>
                </a:lnTo>
                <a:lnTo>
                  <a:pt x="1938" y="319"/>
                </a:lnTo>
                <a:lnTo>
                  <a:pt x="1943" y="319"/>
                </a:lnTo>
                <a:lnTo>
                  <a:pt x="1947" y="321"/>
                </a:lnTo>
                <a:lnTo>
                  <a:pt x="1952" y="322"/>
                </a:lnTo>
                <a:lnTo>
                  <a:pt x="1957" y="324"/>
                </a:lnTo>
                <a:lnTo>
                  <a:pt x="1962" y="325"/>
                </a:lnTo>
                <a:lnTo>
                  <a:pt x="1967" y="326"/>
                </a:lnTo>
                <a:lnTo>
                  <a:pt x="1971" y="327"/>
                </a:lnTo>
                <a:lnTo>
                  <a:pt x="1971" y="328"/>
                </a:lnTo>
                <a:lnTo>
                  <a:pt x="1976" y="330"/>
                </a:lnTo>
                <a:lnTo>
                  <a:pt x="1981" y="330"/>
                </a:lnTo>
                <a:lnTo>
                  <a:pt x="1984" y="331"/>
                </a:lnTo>
                <a:lnTo>
                  <a:pt x="1984" y="332"/>
                </a:lnTo>
                <a:lnTo>
                  <a:pt x="1990" y="333"/>
                </a:lnTo>
                <a:lnTo>
                  <a:pt x="1995" y="335"/>
                </a:lnTo>
                <a:lnTo>
                  <a:pt x="2000" y="336"/>
                </a:lnTo>
                <a:lnTo>
                  <a:pt x="2005" y="336"/>
                </a:lnTo>
                <a:lnTo>
                  <a:pt x="2010" y="337"/>
                </a:lnTo>
                <a:lnTo>
                  <a:pt x="2014" y="338"/>
                </a:lnTo>
                <a:lnTo>
                  <a:pt x="2019" y="340"/>
                </a:lnTo>
                <a:lnTo>
                  <a:pt x="2024" y="341"/>
                </a:lnTo>
                <a:lnTo>
                  <a:pt x="2027" y="342"/>
                </a:lnTo>
                <a:lnTo>
                  <a:pt x="2033" y="343"/>
                </a:lnTo>
                <a:lnTo>
                  <a:pt x="2038" y="343"/>
                </a:lnTo>
                <a:lnTo>
                  <a:pt x="2043" y="344"/>
                </a:lnTo>
                <a:lnTo>
                  <a:pt x="2048" y="346"/>
                </a:lnTo>
                <a:lnTo>
                  <a:pt x="2053" y="346"/>
                </a:lnTo>
                <a:lnTo>
                  <a:pt x="2057" y="347"/>
                </a:lnTo>
                <a:lnTo>
                  <a:pt x="2062" y="348"/>
                </a:lnTo>
                <a:lnTo>
                  <a:pt x="2067" y="348"/>
                </a:lnTo>
                <a:lnTo>
                  <a:pt x="2071" y="349"/>
                </a:lnTo>
                <a:lnTo>
                  <a:pt x="2076" y="350"/>
                </a:lnTo>
                <a:lnTo>
                  <a:pt x="2081" y="350"/>
                </a:lnTo>
                <a:lnTo>
                  <a:pt x="2086" y="352"/>
                </a:lnTo>
                <a:lnTo>
                  <a:pt x="2091" y="353"/>
                </a:lnTo>
                <a:lnTo>
                  <a:pt x="2095" y="353"/>
                </a:lnTo>
                <a:lnTo>
                  <a:pt x="2100" y="354"/>
                </a:lnTo>
                <a:lnTo>
                  <a:pt x="2105" y="354"/>
                </a:lnTo>
                <a:lnTo>
                  <a:pt x="2110" y="355"/>
                </a:lnTo>
                <a:lnTo>
                  <a:pt x="2115" y="355"/>
                </a:lnTo>
                <a:lnTo>
                  <a:pt x="2119" y="357"/>
                </a:lnTo>
                <a:lnTo>
                  <a:pt x="2124" y="357"/>
                </a:lnTo>
                <a:lnTo>
                  <a:pt x="2129" y="358"/>
                </a:lnTo>
                <a:lnTo>
                  <a:pt x="2134" y="358"/>
                </a:lnTo>
                <a:lnTo>
                  <a:pt x="2138" y="359"/>
                </a:lnTo>
                <a:lnTo>
                  <a:pt x="2143" y="359"/>
                </a:lnTo>
                <a:lnTo>
                  <a:pt x="2148" y="361"/>
                </a:lnTo>
                <a:lnTo>
                  <a:pt x="2153" y="361"/>
                </a:lnTo>
                <a:lnTo>
                  <a:pt x="2158" y="361"/>
                </a:lnTo>
                <a:lnTo>
                  <a:pt x="2162" y="362"/>
                </a:lnTo>
                <a:lnTo>
                  <a:pt x="2167" y="362"/>
                </a:lnTo>
                <a:lnTo>
                  <a:pt x="2172" y="362"/>
                </a:lnTo>
                <a:lnTo>
                  <a:pt x="2176" y="363"/>
                </a:lnTo>
                <a:lnTo>
                  <a:pt x="2181" y="363"/>
                </a:lnTo>
                <a:lnTo>
                  <a:pt x="2186" y="363"/>
                </a:lnTo>
                <a:lnTo>
                  <a:pt x="2191" y="364"/>
                </a:lnTo>
                <a:lnTo>
                  <a:pt x="2196" y="364"/>
                </a:lnTo>
                <a:lnTo>
                  <a:pt x="2201" y="364"/>
                </a:lnTo>
                <a:lnTo>
                  <a:pt x="2205" y="364"/>
                </a:lnTo>
                <a:lnTo>
                  <a:pt x="2210" y="365"/>
                </a:lnTo>
                <a:lnTo>
                  <a:pt x="2215" y="365"/>
                </a:lnTo>
                <a:lnTo>
                  <a:pt x="2219" y="365"/>
                </a:lnTo>
                <a:lnTo>
                  <a:pt x="2224" y="367"/>
                </a:lnTo>
                <a:lnTo>
                  <a:pt x="2229" y="367"/>
                </a:lnTo>
                <a:lnTo>
                  <a:pt x="2234" y="367"/>
                </a:lnTo>
                <a:lnTo>
                  <a:pt x="2239" y="367"/>
                </a:lnTo>
                <a:lnTo>
                  <a:pt x="2243" y="368"/>
                </a:lnTo>
                <a:lnTo>
                  <a:pt x="2248" y="368"/>
                </a:lnTo>
                <a:lnTo>
                  <a:pt x="2253" y="368"/>
                </a:lnTo>
                <a:lnTo>
                  <a:pt x="2257" y="368"/>
                </a:lnTo>
                <a:lnTo>
                  <a:pt x="2262" y="368"/>
                </a:lnTo>
                <a:lnTo>
                  <a:pt x="2267" y="368"/>
                </a:lnTo>
                <a:lnTo>
                  <a:pt x="2272" y="369"/>
                </a:lnTo>
                <a:lnTo>
                  <a:pt x="2277" y="369"/>
                </a:lnTo>
                <a:lnTo>
                  <a:pt x="2282" y="369"/>
                </a:lnTo>
                <a:lnTo>
                  <a:pt x="2286" y="369"/>
                </a:lnTo>
                <a:lnTo>
                  <a:pt x="2291" y="369"/>
                </a:lnTo>
                <a:lnTo>
                  <a:pt x="2296" y="371"/>
                </a:lnTo>
                <a:lnTo>
                  <a:pt x="2301" y="371"/>
                </a:lnTo>
              </a:path>
            </a:pathLst>
          </a:custGeom>
          <a:noFill/>
          <a:ln w="28575" cap="rnd" cmpd="sng">
            <a:solidFill>
              <a:srgbClr val="FF0000"/>
            </a:solidFill>
            <a:prstDash val="solid"/>
            <a:round/>
            <a:headEnd type="none" w="sm" len="sm"/>
            <a:tailEnd type="none" w="sm" len="sm"/>
          </a:ln>
        </p:spPr>
        <p:txBody>
          <a:bodyPr/>
          <a:lstStyle/>
          <a:p>
            <a:endParaRPr lang="en-US">
              <a:solidFill>
                <a:srgbClr val="000000"/>
              </a:solidFill>
              <a:latin typeface="Tahoma" pitchFamily="34" charset="0"/>
            </a:endParaRPr>
          </a:p>
        </p:txBody>
      </p:sp>
      <p:sp>
        <p:nvSpPr>
          <p:cNvPr id="19463" name="Text Box 8"/>
          <p:cNvSpPr txBox="1">
            <a:spLocks noChangeArrowheads="1"/>
          </p:cNvSpPr>
          <p:nvPr/>
        </p:nvSpPr>
        <p:spPr bwMode="auto">
          <a:xfrm>
            <a:off x="6375400" y="2885251"/>
            <a:ext cx="1479550" cy="328613"/>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b="1" dirty="0">
                <a:solidFill>
                  <a:srgbClr val="000000"/>
                </a:solidFill>
                <a:latin typeface="Tahoma" pitchFamily="34" charset="0"/>
              </a:rPr>
              <a:t>Failure </a:t>
            </a:r>
            <a:r>
              <a:rPr lang="en-US" b="1" dirty="0" err="1">
                <a:solidFill>
                  <a:srgbClr val="000000"/>
                </a:solidFill>
                <a:latin typeface="Tahoma" pitchFamily="34" charset="0"/>
              </a:rPr>
              <a:t>pdf</a:t>
            </a:r>
            <a:r>
              <a:rPr lang="en-US" b="1" dirty="0">
                <a:solidFill>
                  <a:srgbClr val="000000"/>
                </a:solidFill>
                <a:latin typeface="Tahoma" pitchFamily="34" charset="0"/>
              </a:rPr>
              <a:t> </a:t>
            </a:r>
          </a:p>
        </p:txBody>
      </p:sp>
      <p:sp>
        <p:nvSpPr>
          <p:cNvPr id="19464" name="Text Box 9"/>
          <p:cNvSpPr txBox="1">
            <a:spLocks noChangeArrowheads="1"/>
          </p:cNvSpPr>
          <p:nvPr/>
        </p:nvSpPr>
        <p:spPr bwMode="auto">
          <a:xfrm>
            <a:off x="6086475" y="5996751"/>
            <a:ext cx="2590800" cy="40640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B3D91"/>
                </a:solidFill>
                <a:latin typeface="Tahoma" pitchFamily="34" charset="0"/>
              </a:rPr>
              <a:t>Time </a:t>
            </a:r>
          </a:p>
        </p:txBody>
      </p:sp>
      <p:sp>
        <p:nvSpPr>
          <p:cNvPr id="19465" name="Text Box 10"/>
          <p:cNvSpPr txBox="1">
            <a:spLocks noChangeArrowheads="1"/>
          </p:cNvSpPr>
          <p:nvPr/>
        </p:nvSpPr>
        <p:spPr bwMode="auto">
          <a:xfrm>
            <a:off x="6602413" y="4137789"/>
            <a:ext cx="2405062"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Failure threshold </a:t>
            </a:r>
          </a:p>
        </p:txBody>
      </p:sp>
      <p:sp>
        <p:nvSpPr>
          <p:cNvPr id="19466" name="Text Box 11"/>
          <p:cNvSpPr txBox="1">
            <a:spLocks noChangeArrowheads="1"/>
          </p:cNvSpPr>
          <p:nvPr/>
        </p:nvSpPr>
        <p:spPr bwMode="auto">
          <a:xfrm>
            <a:off x="1687513" y="2931289"/>
            <a:ext cx="2827337" cy="536575"/>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Pof</a:t>
            </a:r>
            <a:r>
              <a:rPr lang="en-US" sz="1700" b="1" baseline="-25000">
                <a:solidFill>
                  <a:srgbClr val="0B3D91"/>
                </a:solidFill>
                <a:latin typeface="Tahoma" pitchFamily="34" charset="0"/>
              </a:rPr>
              <a:t>max</a:t>
            </a:r>
            <a:r>
              <a:rPr lang="en-US" sz="1700" b="1">
                <a:solidFill>
                  <a:srgbClr val="0B3D91"/>
                </a:solidFill>
                <a:latin typeface="Tahoma" pitchFamily="34" charset="0"/>
              </a:rPr>
              <a:t> = area shaded blue</a:t>
            </a:r>
          </a:p>
        </p:txBody>
      </p:sp>
      <p:sp>
        <p:nvSpPr>
          <p:cNvPr id="19467" name="Line 12"/>
          <p:cNvSpPr>
            <a:spLocks noChangeShapeType="1"/>
          </p:cNvSpPr>
          <p:nvPr/>
        </p:nvSpPr>
        <p:spPr bwMode="auto">
          <a:xfrm>
            <a:off x="3343835" y="3431163"/>
            <a:ext cx="1028140" cy="5859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19468" name="Text Box 13"/>
          <p:cNvSpPr txBox="1">
            <a:spLocks noChangeArrowheads="1"/>
          </p:cNvSpPr>
          <p:nvPr/>
        </p:nvSpPr>
        <p:spPr bwMode="auto">
          <a:xfrm>
            <a:off x="4178300" y="3353564"/>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max</a:t>
            </a:r>
          </a:p>
        </p:txBody>
      </p:sp>
      <p:sp>
        <p:nvSpPr>
          <p:cNvPr id="19469" name="Line 14"/>
          <p:cNvSpPr>
            <a:spLocks noChangeShapeType="1"/>
          </p:cNvSpPr>
          <p:nvPr/>
        </p:nvSpPr>
        <p:spPr bwMode="auto">
          <a:xfrm>
            <a:off x="4562475" y="3680589"/>
            <a:ext cx="0" cy="4794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19470" name="AutoShape 15"/>
          <p:cNvSpPr>
            <a:spLocks noChangeArrowheads="1"/>
          </p:cNvSpPr>
          <p:nvPr/>
        </p:nvSpPr>
        <p:spPr bwMode="auto">
          <a:xfrm flipH="1">
            <a:off x="3421063" y="4150489"/>
            <a:ext cx="1147762" cy="212725"/>
          </a:xfrm>
          <a:prstGeom prst="rightArrow">
            <a:avLst>
              <a:gd name="adj1" fmla="val 50000"/>
              <a:gd name="adj2" fmla="val 134888"/>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19471" name="Line 16"/>
          <p:cNvSpPr>
            <a:spLocks noChangeShapeType="1"/>
          </p:cNvSpPr>
          <p:nvPr/>
        </p:nvSpPr>
        <p:spPr bwMode="auto">
          <a:xfrm flipV="1">
            <a:off x="4570413" y="4172714"/>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19472" name="Text Box 17"/>
          <p:cNvSpPr txBox="1">
            <a:spLocks noChangeArrowheads="1"/>
          </p:cNvSpPr>
          <p:nvPr/>
        </p:nvSpPr>
        <p:spPr bwMode="auto">
          <a:xfrm>
            <a:off x="2122488" y="1351726"/>
            <a:ext cx="4864100" cy="1292225"/>
          </a:xfrm>
          <a:prstGeom prst="rect">
            <a:avLst/>
          </a:prstGeom>
          <a:solidFill>
            <a:srgbClr val="CCECFF"/>
          </a:solidFill>
          <a:ln w="9525">
            <a:solidFill>
              <a:schemeClr val="tx1"/>
            </a:solidFill>
            <a:miter lim="800000"/>
            <a:headEnd/>
            <a:tailEnd/>
          </a:ln>
        </p:spPr>
        <p:txBody>
          <a:bodyPr lIns="96661" tIns="48331" rIns="96661" bIns="48331">
            <a:spAutoFit/>
          </a:bodyPr>
          <a:lstStyle/>
          <a:p>
            <a:pPr algn="ctr">
              <a:lnSpc>
                <a:spcPct val="85000"/>
              </a:lnSpc>
              <a:spcBef>
                <a:spcPct val="50000"/>
              </a:spcBef>
            </a:pPr>
            <a:r>
              <a:rPr lang="en-US" sz="2000" b="1" dirty="0" err="1">
                <a:solidFill>
                  <a:srgbClr val="0B3D91"/>
                </a:solidFill>
                <a:latin typeface="Tahoma" pitchFamily="34" charset="0"/>
              </a:rPr>
              <a:t>Pof</a:t>
            </a:r>
            <a:r>
              <a:rPr lang="en-US" sz="2000" b="1" baseline="-25000" dirty="0" err="1">
                <a:solidFill>
                  <a:srgbClr val="0B3D91"/>
                </a:solidFill>
                <a:latin typeface="Tahoma" pitchFamily="34" charset="0"/>
              </a:rPr>
              <a:t>max</a:t>
            </a:r>
            <a:r>
              <a:rPr lang="en-US" sz="2000" b="1" dirty="0">
                <a:solidFill>
                  <a:srgbClr val="0B3D91"/>
                </a:solidFill>
                <a:latin typeface="Tahoma" pitchFamily="34" charset="0"/>
              </a:rPr>
              <a:t>  is the maximum </a:t>
            </a:r>
            <a:r>
              <a:rPr lang="en-US" sz="2000" b="1" dirty="0" smtClean="0">
                <a:solidFill>
                  <a:srgbClr val="0B3D91"/>
                </a:solidFill>
                <a:latin typeface="Tahoma" pitchFamily="34" charset="0"/>
              </a:rPr>
              <a:t>probability </a:t>
            </a:r>
            <a:r>
              <a:rPr lang="en-US" sz="2000" b="1" dirty="0">
                <a:solidFill>
                  <a:srgbClr val="0B3D91"/>
                </a:solidFill>
                <a:latin typeface="Tahoma" pitchFamily="34" charset="0"/>
              </a:rPr>
              <a:t>of failure:</a:t>
            </a:r>
          </a:p>
          <a:p>
            <a:pPr algn="ctr">
              <a:lnSpc>
                <a:spcPct val="85000"/>
              </a:lnSpc>
              <a:spcBef>
                <a:spcPct val="50000"/>
              </a:spcBef>
            </a:pPr>
            <a:r>
              <a:rPr lang="en-US" sz="2000" dirty="0">
                <a:solidFill>
                  <a:srgbClr val="000000"/>
                </a:solidFill>
                <a:latin typeface="Tahoma" pitchFamily="34" charset="0"/>
              </a:rPr>
              <a:t>  </a:t>
            </a:r>
            <a:r>
              <a:rPr lang="en-US" sz="2000" b="1" dirty="0" err="1">
                <a:solidFill>
                  <a:srgbClr val="0B3D91"/>
                </a:solidFill>
                <a:latin typeface="Tahoma" pitchFamily="34" charset="0"/>
              </a:rPr>
              <a:t>t</a:t>
            </a:r>
            <a:r>
              <a:rPr lang="en-US" sz="2000" b="1" baseline="-25000" dirty="0" err="1">
                <a:solidFill>
                  <a:srgbClr val="0B3D91"/>
                </a:solidFill>
                <a:latin typeface="Tahoma" pitchFamily="34" charset="0"/>
              </a:rPr>
              <a:t>max</a:t>
            </a:r>
            <a:r>
              <a:rPr lang="en-US" sz="2000" b="1" baseline="-25000" dirty="0">
                <a:solidFill>
                  <a:srgbClr val="0B3D91"/>
                </a:solidFill>
                <a:latin typeface="Tahoma" pitchFamily="34" charset="0"/>
              </a:rPr>
              <a:t>  </a:t>
            </a:r>
            <a:r>
              <a:rPr lang="en-US" sz="2000" b="1" dirty="0">
                <a:solidFill>
                  <a:srgbClr val="0B3D91"/>
                </a:solidFill>
                <a:latin typeface="Tahoma" pitchFamily="34" charset="0"/>
              </a:rPr>
              <a:t>is the point in time where the probability of failure = </a:t>
            </a:r>
            <a:r>
              <a:rPr lang="en-US" sz="2000" b="1" dirty="0" err="1">
                <a:solidFill>
                  <a:srgbClr val="0B3D91"/>
                </a:solidFill>
                <a:latin typeface="Tahoma" pitchFamily="34" charset="0"/>
              </a:rPr>
              <a:t>Pof</a:t>
            </a:r>
            <a:r>
              <a:rPr lang="en-US" b="1" baseline="-25000" dirty="0" err="1">
                <a:solidFill>
                  <a:srgbClr val="0B3D91"/>
                </a:solidFill>
                <a:latin typeface="Tahoma" pitchFamily="34" charset="0"/>
              </a:rPr>
              <a:t>max</a:t>
            </a:r>
            <a:r>
              <a:rPr lang="en-US" dirty="0">
                <a:solidFill>
                  <a:srgbClr val="000000"/>
                </a:solidFill>
                <a:latin typeface="Tahoma" pitchFamily="34" charset="0"/>
              </a:rPr>
              <a:t> </a:t>
            </a:r>
          </a:p>
        </p:txBody>
      </p:sp>
      <p:sp>
        <p:nvSpPr>
          <p:cNvPr id="19473" name="AutoShape 18"/>
          <p:cNvSpPr>
            <a:spLocks noChangeArrowheads="1"/>
          </p:cNvSpPr>
          <p:nvPr/>
        </p:nvSpPr>
        <p:spPr bwMode="auto">
          <a:xfrm>
            <a:off x="1984375" y="4601339"/>
            <a:ext cx="3144838" cy="568978"/>
          </a:xfrm>
          <a:prstGeom prst="wedgeRoundRectCallout">
            <a:avLst>
              <a:gd name="adj1" fmla="val 19056"/>
              <a:gd name="adj2" fmla="val -86977"/>
              <a:gd name="adj3" fmla="val 16667"/>
            </a:avLst>
          </a:prstGeom>
          <a:solidFill>
            <a:srgbClr val="FFFFCC"/>
          </a:solidFill>
          <a:ln w="9525">
            <a:solidFill>
              <a:schemeClr val="tx1"/>
            </a:solidFill>
            <a:miter lim="800000"/>
            <a:headEnd/>
            <a:tailEnd/>
          </a:ln>
        </p:spPr>
        <p:txBody>
          <a:bodyPr lIns="96661" tIns="48331" rIns="96661" bIns="48331"/>
          <a:lstStyle/>
          <a:p>
            <a:pPr algn="ctr" defTabSz="966788">
              <a:lnSpc>
                <a:spcPct val="85000"/>
              </a:lnSpc>
            </a:pPr>
            <a:r>
              <a:rPr lang="en-US" sz="1700" b="1">
                <a:solidFill>
                  <a:srgbClr val="0B3D91"/>
                </a:solidFill>
                <a:latin typeface="Tahoma" pitchFamily="34" charset="0"/>
              </a:rPr>
              <a:t>Any point to the left satisfies this requirement</a:t>
            </a:r>
            <a:endParaRPr lang="en-US" sz="1700" b="1" baseline="-25000">
              <a:solidFill>
                <a:srgbClr val="0B3D91"/>
              </a:solidFill>
              <a:latin typeface="Tahoma" pitchFamily="34" charset="0"/>
            </a:endParaRPr>
          </a:p>
        </p:txBody>
      </p:sp>
      <p:sp>
        <p:nvSpPr>
          <p:cNvPr id="19474" name="Rectangle 19"/>
          <p:cNvSpPr>
            <a:spLocks noGrp="1" noChangeArrowheads="1"/>
          </p:cNvSpPr>
          <p:nvPr>
            <p:ph type="title" idx="4294967295"/>
          </p:nvPr>
        </p:nvSpPr>
        <p:spPr/>
        <p:txBody>
          <a:bodyPr/>
          <a:lstStyle/>
          <a:p>
            <a:pPr eaLnBrk="1" hangingPunct="1"/>
            <a:r>
              <a:rPr lang="en-US" dirty="0" smtClean="0">
                <a:latin typeface="Arial" charset="0"/>
                <a:cs typeface="Arial" charset="0"/>
              </a:rPr>
              <a:t>Max </a:t>
            </a:r>
            <a:r>
              <a:rPr lang="en-US" dirty="0" err="1" smtClean="0">
                <a:latin typeface="Arial" charset="0"/>
                <a:cs typeface="Arial" charset="0"/>
              </a:rPr>
              <a:t>PoF</a:t>
            </a:r>
            <a:r>
              <a:rPr lang="en-US" dirty="0" smtClean="0">
                <a:latin typeface="Arial" charset="0"/>
                <a:cs typeface="Arial" charset="0"/>
              </a:rPr>
              <a:t> </a:t>
            </a:r>
            <a:br>
              <a:rPr lang="en-US" dirty="0" smtClean="0">
                <a:latin typeface="Arial" charset="0"/>
                <a:cs typeface="Arial" charset="0"/>
              </a:rPr>
            </a:br>
            <a:r>
              <a:rPr lang="en-US" dirty="0" smtClean="0">
                <a:latin typeface="Arial" charset="0"/>
                <a:cs typeface="Arial" charset="0"/>
              </a:rPr>
              <a:t>Limits Risk</a:t>
            </a:r>
          </a:p>
        </p:txBody>
      </p:sp>
      <p:sp>
        <p:nvSpPr>
          <p:cNvPr id="19475" name="Text Box 20"/>
          <p:cNvSpPr txBox="1">
            <a:spLocks noChangeArrowheads="1"/>
          </p:cNvSpPr>
          <p:nvPr/>
        </p:nvSpPr>
        <p:spPr bwMode="auto">
          <a:xfrm>
            <a:off x="6035675" y="3407539"/>
            <a:ext cx="3108325" cy="536575"/>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Probability of failure avoidance = red area</a:t>
            </a:r>
          </a:p>
        </p:txBody>
      </p:sp>
      <p:sp>
        <p:nvSpPr>
          <p:cNvPr id="19476" name="Line 21"/>
          <p:cNvSpPr>
            <a:spLocks noChangeShapeType="1"/>
          </p:cNvSpPr>
          <p:nvPr/>
        </p:nvSpPr>
        <p:spPr bwMode="auto">
          <a:xfrm flipH="1">
            <a:off x="5495925" y="3699639"/>
            <a:ext cx="896938" cy="163512"/>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cxnSp>
        <p:nvCxnSpPr>
          <p:cNvPr id="23" name="Straight Arrow Connector 22"/>
          <p:cNvCxnSpPr>
            <a:stCxn id="24" idx="2"/>
          </p:cNvCxnSpPr>
          <p:nvPr/>
        </p:nvCxnSpPr>
        <p:spPr>
          <a:xfrm flipH="1">
            <a:off x="5190565" y="3402899"/>
            <a:ext cx="6162" cy="754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Box 8"/>
          <p:cNvSpPr txBox="1">
            <a:spLocks noChangeArrowheads="1"/>
          </p:cNvSpPr>
          <p:nvPr/>
        </p:nvSpPr>
        <p:spPr bwMode="auto">
          <a:xfrm>
            <a:off x="4456952" y="2939039"/>
            <a:ext cx="1479550" cy="46386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400" b="1" dirty="0" smtClean="0">
                <a:solidFill>
                  <a:srgbClr val="000000"/>
                </a:solidFill>
                <a:latin typeface="Tahoma" pitchFamily="34" charset="0"/>
              </a:rPr>
              <a:t>Expected Failure Time</a:t>
            </a:r>
            <a:endParaRPr lang="en-US" sz="1400" b="1" dirty="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2"/>
          <p:cNvSpPr>
            <a:spLocks noGrp="1"/>
          </p:cNvSpPr>
          <p:nvPr>
            <p:ph type="sldNum" sz="quarter" idx="4294967295"/>
          </p:nvPr>
        </p:nvSpPr>
        <p:spPr>
          <a:xfrm>
            <a:off x="0" y="6477000"/>
            <a:ext cx="457200" cy="381000"/>
          </a:xfrm>
          <a:noFill/>
        </p:spPr>
        <p:txBody>
          <a:bodyPr/>
          <a:lstStyle/>
          <a:p>
            <a:pPr defTabSz="966788"/>
            <a:fld id="{050E12BD-F9A0-45AA-B390-F8241D8320BA}" type="slidenum">
              <a:rPr lang="en-US" smtClean="0"/>
              <a:pPr defTabSz="966788"/>
              <a:t>3</a:t>
            </a:fld>
            <a:endParaRPr lang="en-US" smtClean="0"/>
          </a:p>
        </p:txBody>
      </p:sp>
      <p:pic>
        <p:nvPicPr>
          <p:cNvPr id="12290" name="Picture 2"/>
          <p:cNvPicPr>
            <a:picLocks noChangeAspect="1" noChangeArrowheads="1"/>
          </p:cNvPicPr>
          <p:nvPr/>
        </p:nvPicPr>
        <p:blipFill>
          <a:blip r:embed="rId3" cstate="print"/>
          <a:srcRect/>
          <a:stretch>
            <a:fillRect/>
          </a:stretch>
        </p:blipFill>
        <p:spPr bwMode="auto">
          <a:xfrm>
            <a:off x="0" y="-7938"/>
            <a:ext cx="9144000" cy="6873876"/>
          </a:xfrm>
          <a:prstGeom prst="rect">
            <a:avLst/>
          </a:prstGeom>
          <a:noFill/>
          <a:ln w="9525">
            <a:noFill/>
            <a:miter lim="800000"/>
            <a:headEnd/>
            <a:tailEnd/>
          </a:ln>
        </p:spPr>
      </p:pic>
      <p:pic>
        <p:nvPicPr>
          <p:cNvPr id="12291" name="Picture 3" descr="DSO-logo_Red-October2006_with_fullname"/>
          <p:cNvPicPr>
            <a:picLocks noChangeAspect="1" noChangeArrowheads="1"/>
          </p:cNvPicPr>
          <p:nvPr/>
        </p:nvPicPr>
        <p:blipFill>
          <a:blip r:embed="rId4" cstate="print"/>
          <a:srcRect b="-8110"/>
          <a:stretch>
            <a:fillRect/>
          </a:stretch>
        </p:blipFill>
        <p:spPr bwMode="auto">
          <a:xfrm>
            <a:off x="6619875" y="0"/>
            <a:ext cx="2524125" cy="1089025"/>
          </a:xfrm>
          <a:prstGeom prst="rect">
            <a:avLst/>
          </a:prstGeom>
          <a:noFill/>
          <a:ln w="9525">
            <a:noFill/>
            <a:miter lim="800000"/>
            <a:headEnd/>
            <a:tailEnd/>
          </a:ln>
        </p:spPr>
      </p:pic>
      <p:sp>
        <p:nvSpPr>
          <p:cNvPr id="12292" name="Text Box 4"/>
          <p:cNvSpPr txBox="1">
            <a:spLocks noChangeArrowheads="1"/>
          </p:cNvSpPr>
          <p:nvPr/>
        </p:nvSpPr>
        <p:spPr bwMode="auto">
          <a:xfrm>
            <a:off x="6726238" y="5175250"/>
            <a:ext cx="2308225" cy="336550"/>
          </a:xfrm>
          <a:prstGeom prst="rect">
            <a:avLst/>
          </a:prstGeom>
          <a:noFill/>
          <a:ln w="9525">
            <a:noFill/>
            <a:miter lim="800000"/>
            <a:headEnd/>
            <a:tailEnd/>
          </a:ln>
        </p:spPr>
        <p:txBody>
          <a:bodyPr wrap="none">
            <a:spAutoFit/>
          </a:bodyPr>
          <a:lstStyle/>
          <a:p>
            <a:r>
              <a:rPr lang="en-US" sz="1600"/>
              <a:t>* Dr. Leo Christodoulou</a:t>
            </a:r>
          </a:p>
        </p:txBody>
      </p:sp>
      <p:sp>
        <p:nvSpPr>
          <p:cNvPr id="12293" name="Text Box 5"/>
          <p:cNvSpPr txBox="1">
            <a:spLocks noChangeArrowheads="1"/>
          </p:cNvSpPr>
          <p:nvPr/>
        </p:nvSpPr>
        <p:spPr bwMode="auto">
          <a:xfrm>
            <a:off x="4927600" y="295275"/>
            <a:ext cx="295275" cy="336550"/>
          </a:xfrm>
          <a:prstGeom prst="rect">
            <a:avLst/>
          </a:prstGeom>
          <a:noFill/>
          <a:ln w="9525">
            <a:noFill/>
            <a:miter lim="800000"/>
            <a:headEnd/>
            <a:tailEnd/>
          </a:ln>
        </p:spPr>
        <p:txBody>
          <a:bodyPr wrap="none">
            <a:spAutoFit/>
          </a:bodyPr>
          <a:lstStyle/>
          <a:p>
            <a:r>
              <a:rPr lang="en-US" sz="1600"/>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reeform 2"/>
          <p:cNvSpPr>
            <a:spLocks/>
          </p:cNvSpPr>
          <p:nvPr/>
        </p:nvSpPr>
        <p:spPr bwMode="auto">
          <a:xfrm>
            <a:off x="3252788" y="4084838"/>
            <a:ext cx="661987" cy="61912"/>
          </a:xfrm>
          <a:custGeom>
            <a:avLst/>
            <a:gdLst>
              <a:gd name="T0" fmla="*/ 2147483647 w 417"/>
              <a:gd name="T1" fmla="*/ 0 h 39"/>
              <a:gd name="T2" fmla="*/ 2147483647 w 417"/>
              <a:gd name="T3" fmla="*/ 2147483647 h 39"/>
              <a:gd name="T4" fmla="*/ 2147483647 w 417"/>
              <a:gd name="T5" fmla="*/ 2147483647 h 39"/>
              <a:gd name="T6" fmla="*/ 0 w 417"/>
              <a:gd name="T7" fmla="*/ 2147483647 h 39"/>
              <a:gd name="T8" fmla="*/ 2147483647 w 417"/>
              <a:gd name="T9" fmla="*/ 2147483647 h 39"/>
              <a:gd name="T10" fmla="*/ 2147483647 w 417"/>
              <a:gd name="T11" fmla="*/ 2147483647 h 39"/>
              <a:gd name="T12" fmla="*/ 2147483647 w 417"/>
              <a:gd name="T13" fmla="*/ 0 h 39"/>
              <a:gd name="T14" fmla="*/ 0 60000 65536"/>
              <a:gd name="T15" fmla="*/ 0 60000 65536"/>
              <a:gd name="T16" fmla="*/ 0 60000 65536"/>
              <a:gd name="T17" fmla="*/ 0 60000 65536"/>
              <a:gd name="T18" fmla="*/ 0 60000 65536"/>
              <a:gd name="T19" fmla="*/ 0 60000 65536"/>
              <a:gd name="T20" fmla="*/ 0 60000 65536"/>
              <a:gd name="T21" fmla="*/ 0 w 417"/>
              <a:gd name="T22" fmla="*/ 0 h 39"/>
              <a:gd name="T23" fmla="*/ 417 w 41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39">
                <a:moveTo>
                  <a:pt x="413" y="0"/>
                </a:moveTo>
                <a:lnTo>
                  <a:pt x="329" y="15"/>
                </a:lnTo>
                <a:lnTo>
                  <a:pt x="222" y="18"/>
                </a:lnTo>
                <a:lnTo>
                  <a:pt x="0" y="38"/>
                </a:lnTo>
                <a:lnTo>
                  <a:pt x="209" y="39"/>
                </a:lnTo>
                <a:lnTo>
                  <a:pt x="417" y="38"/>
                </a:lnTo>
                <a:lnTo>
                  <a:pt x="413" y="0"/>
                </a:lnTo>
                <a:close/>
              </a:path>
            </a:pathLst>
          </a:custGeom>
          <a:solidFill>
            <a:srgbClr val="3366FF"/>
          </a:solidFill>
          <a:ln w="9525">
            <a:noFill/>
            <a:round/>
            <a:headEnd/>
            <a:tailEnd/>
          </a:ln>
        </p:spPr>
        <p:txBody>
          <a:bodyPr/>
          <a:lstStyle/>
          <a:p>
            <a:endParaRPr lang="en-US">
              <a:solidFill>
                <a:srgbClr val="000000"/>
              </a:solidFill>
              <a:latin typeface="Tahoma" pitchFamily="34" charset="0"/>
            </a:endParaRPr>
          </a:p>
        </p:txBody>
      </p:sp>
      <p:sp>
        <p:nvSpPr>
          <p:cNvPr id="21506" name="Freeform 3"/>
          <p:cNvSpPr>
            <a:spLocks/>
          </p:cNvSpPr>
          <p:nvPr/>
        </p:nvSpPr>
        <p:spPr bwMode="auto">
          <a:xfrm>
            <a:off x="3914775" y="3521275"/>
            <a:ext cx="2944813" cy="625475"/>
          </a:xfrm>
          <a:custGeom>
            <a:avLst/>
            <a:gdLst>
              <a:gd name="T0" fmla="*/ 2147483647 w 1855"/>
              <a:gd name="T1" fmla="*/ 2147483647 h 394"/>
              <a:gd name="T2" fmla="*/ 2147483647 w 1855"/>
              <a:gd name="T3" fmla="*/ 2147483647 h 394"/>
              <a:gd name="T4" fmla="*/ 2147483647 w 1855"/>
              <a:gd name="T5" fmla="*/ 2147483647 h 394"/>
              <a:gd name="T6" fmla="*/ 2147483647 w 1855"/>
              <a:gd name="T7" fmla="*/ 2147483647 h 394"/>
              <a:gd name="T8" fmla="*/ 2147483647 w 1855"/>
              <a:gd name="T9" fmla="*/ 2147483647 h 394"/>
              <a:gd name="T10" fmla="*/ 2147483647 w 1855"/>
              <a:gd name="T11" fmla="*/ 0 h 394"/>
              <a:gd name="T12" fmla="*/ 2147483647 w 1855"/>
              <a:gd name="T13" fmla="*/ 2147483647 h 394"/>
              <a:gd name="T14" fmla="*/ 2147483647 w 1855"/>
              <a:gd name="T15" fmla="*/ 2147483647 h 394"/>
              <a:gd name="T16" fmla="*/ 2147483647 w 1855"/>
              <a:gd name="T17" fmla="*/ 2147483647 h 394"/>
              <a:gd name="T18" fmla="*/ 2147483647 w 1855"/>
              <a:gd name="T19" fmla="*/ 2147483647 h 394"/>
              <a:gd name="T20" fmla="*/ 2147483647 w 1855"/>
              <a:gd name="T21" fmla="*/ 2147483647 h 394"/>
              <a:gd name="T22" fmla="*/ 2147483647 w 1855"/>
              <a:gd name="T23" fmla="*/ 2147483647 h 394"/>
              <a:gd name="T24" fmla="*/ 2147483647 w 1855"/>
              <a:gd name="T25" fmla="*/ 2147483647 h 394"/>
              <a:gd name="T26" fmla="*/ 2147483647 w 1855"/>
              <a:gd name="T27" fmla="*/ 2147483647 h 394"/>
              <a:gd name="T28" fmla="*/ 2147483647 w 1855"/>
              <a:gd name="T29" fmla="*/ 2147483647 h 394"/>
              <a:gd name="T30" fmla="*/ 2147483647 w 1855"/>
              <a:gd name="T31" fmla="*/ 2147483647 h 394"/>
              <a:gd name="T32" fmla="*/ 2147483647 w 1855"/>
              <a:gd name="T33" fmla="*/ 2147483647 h 394"/>
              <a:gd name="T34" fmla="*/ 2147483647 w 1855"/>
              <a:gd name="T35" fmla="*/ 2147483647 h 394"/>
              <a:gd name="T36" fmla="*/ 0 w 1855"/>
              <a:gd name="T37" fmla="*/ 2147483647 h 394"/>
              <a:gd name="T38" fmla="*/ 2147483647 w 1855"/>
              <a:gd name="T39" fmla="*/ 2147483647 h 3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55"/>
              <a:gd name="T61" fmla="*/ 0 h 394"/>
              <a:gd name="T62" fmla="*/ 1855 w 1855"/>
              <a:gd name="T63" fmla="*/ 394 h 3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55" h="394">
                <a:moveTo>
                  <a:pt x="2" y="348"/>
                </a:moveTo>
                <a:lnTo>
                  <a:pt x="153" y="315"/>
                </a:lnTo>
                <a:lnTo>
                  <a:pt x="386" y="199"/>
                </a:lnTo>
                <a:lnTo>
                  <a:pt x="629" y="44"/>
                </a:lnTo>
                <a:lnTo>
                  <a:pt x="707" y="11"/>
                </a:lnTo>
                <a:lnTo>
                  <a:pt x="808" y="0"/>
                </a:lnTo>
                <a:lnTo>
                  <a:pt x="893" y="9"/>
                </a:lnTo>
                <a:lnTo>
                  <a:pt x="958" y="30"/>
                </a:lnTo>
                <a:lnTo>
                  <a:pt x="1023" y="63"/>
                </a:lnTo>
                <a:lnTo>
                  <a:pt x="1085" y="101"/>
                </a:lnTo>
                <a:lnTo>
                  <a:pt x="1166" y="153"/>
                </a:lnTo>
                <a:lnTo>
                  <a:pt x="1277" y="231"/>
                </a:lnTo>
                <a:lnTo>
                  <a:pt x="1360" y="280"/>
                </a:lnTo>
                <a:lnTo>
                  <a:pt x="1458" y="318"/>
                </a:lnTo>
                <a:lnTo>
                  <a:pt x="1545" y="336"/>
                </a:lnTo>
                <a:lnTo>
                  <a:pt x="1688" y="360"/>
                </a:lnTo>
                <a:lnTo>
                  <a:pt x="1852" y="378"/>
                </a:lnTo>
                <a:lnTo>
                  <a:pt x="1855" y="392"/>
                </a:lnTo>
                <a:lnTo>
                  <a:pt x="0" y="394"/>
                </a:lnTo>
                <a:lnTo>
                  <a:pt x="2" y="348"/>
                </a:lnTo>
                <a:close/>
              </a:path>
            </a:pathLst>
          </a:custGeom>
          <a:solidFill>
            <a:srgbClr val="F6BEA8"/>
          </a:solidFill>
          <a:ln w="9525">
            <a:noFill/>
            <a:round/>
            <a:headEnd/>
            <a:tailEnd/>
          </a:ln>
        </p:spPr>
        <p:txBody>
          <a:bodyPr/>
          <a:lstStyle/>
          <a:p>
            <a:endParaRPr lang="en-US">
              <a:solidFill>
                <a:srgbClr val="000000"/>
              </a:solidFill>
              <a:latin typeface="Tahoma" pitchFamily="34" charset="0"/>
            </a:endParaRPr>
          </a:p>
        </p:txBody>
      </p:sp>
      <p:sp>
        <p:nvSpPr>
          <p:cNvPr id="21509" name="Line 6"/>
          <p:cNvSpPr>
            <a:spLocks noChangeShapeType="1"/>
          </p:cNvSpPr>
          <p:nvPr/>
        </p:nvSpPr>
        <p:spPr bwMode="auto">
          <a:xfrm>
            <a:off x="1066800" y="4162625"/>
            <a:ext cx="6904038" cy="0"/>
          </a:xfrm>
          <a:prstGeom prst="line">
            <a:avLst/>
          </a:prstGeom>
          <a:noFill/>
          <a:ln w="38100">
            <a:solidFill>
              <a:schemeClr val="tx1"/>
            </a:solidFill>
            <a:prstDash val="lgDash"/>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1510" name="Freeform 7"/>
          <p:cNvSpPr>
            <a:spLocks/>
          </p:cNvSpPr>
          <p:nvPr/>
        </p:nvSpPr>
        <p:spPr bwMode="auto">
          <a:xfrm>
            <a:off x="3189288" y="3519688"/>
            <a:ext cx="3652837" cy="611187"/>
          </a:xfrm>
          <a:custGeom>
            <a:avLst/>
            <a:gdLst>
              <a:gd name="T0" fmla="*/ 2147483647 w 2301"/>
              <a:gd name="T1" fmla="*/ 2147483647 h 385"/>
              <a:gd name="T2" fmla="*/ 2147483647 w 2301"/>
              <a:gd name="T3" fmla="*/ 2147483647 h 385"/>
              <a:gd name="T4" fmla="*/ 2147483647 w 2301"/>
              <a:gd name="T5" fmla="*/ 2147483647 h 385"/>
              <a:gd name="T6" fmla="*/ 2147483647 w 2301"/>
              <a:gd name="T7" fmla="*/ 2147483647 h 385"/>
              <a:gd name="T8" fmla="*/ 2147483647 w 2301"/>
              <a:gd name="T9" fmla="*/ 2147483647 h 385"/>
              <a:gd name="T10" fmla="*/ 2147483647 w 2301"/>
              <a:gd name="T11" fmla="*/ 2147483647 h 385"/>
              <a:gd name="T12" fmla="*/ 2147483647 w 2301"/>
              <a:gd name="T13" fmla="*/ 2147483647 h 385"/>
              <a:gd name="T14" fmla="*/ 2147483647 w 2301"/>
              <a:gd name="T15" fmla="*/ 2147483647 h 385"/>
              <a:gd name="T16" fmla="*/ 2147483647 w 2301"/>
              <a:gd name="T17" fmla="*/ 2147483647 h 385"/>
              <a:gd name="T18" fmla="*/ 2147483647 w 2301"/>
              <a:gd name="T19" fmla="*/ 2147483647 h 385"/>
              <a:gd name="T20" fmla="*/ 2147483647 w 2301"/>
              <a:gd name="T21" fmla="*/ 2147483647 h 385"/>
              <a:gd name="T22" fmla="*/ 2147483647 w 2301"/>
              <a:gd name="T23" fmla="*/ 2147483647 h 385"/>
              <a:gd name="T24" fmla="*/ 2147483647 w 2301"/>
              <a:gd name="T25" fmla="*/ 2147483647 h 385"/>
              <a:gd name="T26" fmla="*/ 2147483647 w 2301"/>
              <a:gd name="T27" fmla="*/ 2147483647 h 385"/>
              <a:gd name="T28" fmla="*/ 2147483647 w 2301"/>
              <a:gd name="T29" fmla="*/ 2147483647 h 385"/>
              <a:gd name="T30" fmla="*/ 2147483647 w 2301"/>
              <a:gd name="T31" fmla="*/ 2147483647 h 385"/>
              <a:gd name="T32" fmla="*/ 2147483647 w 2301"/>
              <a:gd name="T33" fmla="*/ 2147483647 h 385"/>
              <a:gd name="T34" fmla="*/ 2147483647 w 2301"/>
              <a:gd name="T35" fmla="*/ 2147483647 h 385"/>
              <a:gd name="T36" fmla="*/ 2147483647 w 2301"/>
              <a:gd name="T37" fmla="*/ 2147483647 h 385"/>
              <a:gd name="T38" fmla="*/ 2147483647 w 2301"/>
              <a:gd name="T39" fmla="*/ 2147483647 h 385"/>
              <a:gd name="T40" fmla="*/ 2147483647 w 2301"/>
              <a:gd name="T41" fmla="*/ 2147483647 h 385"/>
              <a:gd name="T42" fmla="*/ 2147483647 w 2301"/>
              <a:gd name="T43" fmla="*/ 2147483647 h 385"/>
              <a:gd name="T44" fmla="*/ 2147483647 w 2301"/>
              <a:gd name="T45" fmla="*/ 2147483647 h 385"/>
              <a:gd name="T46" fmla="*/ 2147483647 w 2301"/>
              <a:gd name="T47" fmla="*/ 2147483647 h 385"/>
              <a:gd name="T48" fmla="*/ 2147483647 w 2301"/>
              <a:gd name="T49" fmla="*/ 2147483647 h 385"/>
              <a:gd name="T50" fmla="*/ 2147483647 w 2301"/>
              <a:gd name="T51" fmla="*/ 2147483647 h 385"/>
              <a:gd name="T52" fmla="*/ 2147483647 w 2301"/>
              <a:gd name="T53" fmla="*/ 2147483647 h 385"/>
              <a:gd name="T54" fmla="*/ 2147483647 w 2301"/>
              <a:gd name="T55" fmla="*/ 2147483647 h 385"/>
              <a:gd name="T56" fmla="*/ 2147483647 w 2301"/>
              <a:gd name="T57" fmla="*/ 2147483647 h 385"/>
              <a:gd name="T58" fmla="*/ 2147483647 w 2301"/>
              <a:gd name="T59" fmla="*/ 0 h 385"/>
              <a:gd name="T60" fmla="*/ 2147483647 w 2301"/>
              <a:gd name="T61" fmla="*/ 2147483647 h 385"/>
              <a:gd name="T62" fmla="*/ 2147483647 w 2301"/>
              <a:gd name="T63" fmla="*/ 2147483647 h 385"/>
              <a:gd name="T64" fmla="*/ 2147483647 w 2301"/>
              <a:gd name="T65" fmla="*/ 2147483647 h 385"/>
              <a:gd name="T66" fmla="*/ 2147483647 w 2301"/>
              <a:gd name="T67" fmla="*/ 2147483647 h 385"/>
              <a:gd name="T68" fmla="*/ 2147483647 w 2301"/>
              <a:gd name="T69" fmla="*/ 2147483647 h 385"/>
              <a:gd name="T70" fmla="*/ 2147483647 w 2301"/>
              <a:gd name="T71" fmla="*/ 2147483647 h 385"/>
              <a:gd name="T72" fmla="*/ 2147483647 w 2301"/>
              <a:gd name="T73" fmla="*/ 2147483647 h 385"/>
              <a:gd name="T74" fmla="*/ 2147483647 w 2301"/>
              <a:gd name="T75" fmla="*/ 2147483647 h 385"/>
              <a:gd name="T76" fmla="*/ 2147483647 w 2301"/>
              <a:gd name="T77" fmla="*/ 2147483647 h 385"/>
              <a:gd name="T78" fmla="*/ 2147483647 w 2301"/>
              <a:gd name="T79" fmla="*/ 2147483647 h 385"/>
              <a:gd name="T80" fmla="*/ 2147483647 w 2301"/>
              <a:gd name="T81" fmla="*/ 2147483647 h 385"/>
              <a:gd name="T82" fmla="*/ 2147483647 w 2301"/>
              <a:gd name="T83" fmla="*/ 2147483647 h 385"/>
              <a:gd name="T84" fmla="*/ 2147483647 w 2301"/>
              <a:gd name="T85" fmla="*/ 2147483647 h 385"/>
              <a:gd name="T86" fmla="*/ 2147483647 w 2301"/>
              <a:gd name="T87" fmla="*/ 2147483647 h 385"/>
              <a:gd name="T88" fmla="*/ 2147483647 w 2301"/>
              <a:gd name="T89" fmla="*/ 2147483647 h 385"/>
              <a:gd name="T90" fmla="*/ 2147483647 w 2301"/>
              <a:gd name="T91" fmla="*/ 2147483647 h 385"/>
              <a:gd name="T92" fmla="*/ 2147483647 w 2301"/>
              <a:gd name="T93" fmla="*/ 2147483647 h 385"/>
              <a:gd name="T94" fmla="*/ 2147483647 w 2301"/>
              <a:gd name="T95" fmla="*/ 2147483647 h 385"/>
              <a:gd name="T96" fmla="*/ 2147483647 w 2301"/>
              <a:gd name="T97" fmla="*/ 2147483647 h 385"/>
              <a:gd name="T98" fmla="*/ 2147483647 w 2301"/>
              <a:gd name="T99" fmla="*/ 2147483647 h 385"/>
              <a:gd name="T100" fmla="*/ 2147483647 w 2301"/>
              <a:gd name="T101" fmla="*/ 2147483647 h 385"/>
              <a:gd name="T102" fmla="*/ 2147483647 w 2301"/>
              <a:gd name="T103" fmla="*/ 2147483647 h 385"/>
              <a:gd name="T104" fmla="*/ 2147483647 w 2301"/>
              <a:gd name="T105" fmla="*/ 2147483647 h 385"/>
              <a:gd name="T106" fmla="*/ 2147483647 w 2301"/>
              <a:gd name="T107" fmla="*/ 2147483647 h 385"/>
              <a:gd name="T108" fmla="*/ 2147483647 w 2301"/>
              <a:gd name="T109" fmla="*/ 2147483647 h 385"/>
              <a:gd name="T110" fmla="*/ 2147483647 w 2301"/>
              <a:gd name="T111" fmla="*/ 2147483647 h 385"/>
              <a:gd name="T112" fmla="*/ 2147483647 w 2301"/>
              <a:gd name="T113" fmla="*/ 2147483647 h 385"/>
              <a:gd name="T114" fmla="*/ 2147483647 w 2301"/>
              <a:gd name="T115" fmla="*/ 2147483647 h 385"/>
              <a:gd name="T116" fmla="*/ 2147483647 w 2301"/>
              <a:gd name="T117" fmla="*/ 2147483647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1"/>
              <a:gd name="T178" fmla="*/ 0 h 385"/>
              <a:gd name="T179" fmla="*/ 2301 w 2301"/>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1" h="385">
                <a:moveTo>
                  <a:pt x="0" y="385"/>
                </a:moveTo>
                <a:lnTo>
                  <a:pt x="238" y="369"/>
                </a:lnTo>
                <a:lnTo>
                  <a:pt x="244" y="369"/>
                </a:lnTo>
                <a:lnTo>
                  <a:pt x="249" y="369"/>
                </a:lnTo>
                <a:lnTo>
                  <a:pt x="252" y="369"/>
                </a:lnTo>
                <a:lnTo>
                  <a:pt x="257" y="369"/>
                </a:lnTo>
                <a:lnTo>
                  <a:pt x="263" y="369"/>
                </a:lnTo>
                <a:lnTo>
                  <a:pt x="268" y="368"/>
                </a:lnTo>
                <a:lnTo>
                  <a:pt x="273" y="368"/>
                </a:lnTo>
                <a:lnTo>
                  <a:pt x="276" y="368"/>
                </a:lnTo>
                <a:lnTo>
                  <a:pt x="281" y="368"/>
                </a:lnTo>
                <a:lnTo>
                  <a:pt x="287" y="368"/>
                </a:lnTo>
                <a:lnTo>
                  <a:pt x="290" y="367"/>
                </a:lnTo>
                <a:lnTo>
                  <a:pt x="295" y="367"/>
                </a:lnTo>
                <a:lnTo>
                  <a:pt x="300" y="367"/>
                </a:lnTo>
                <a:lnTo>
                  <a:pt x="306" y="367"/>
                </a:lnTo>
                <a:lnTo>
                  <a:pt x="311" y="367"/>
                </a:lnTo>
                <a:lnTo>
                  <a:pt x="316" y="365"/>
                </a:lnTo>
                <a:lnTo>
                  <a:pt x="319" y="365"/>
                </a:lnTo>
                <a:lnTo>
                  <a:pt x="325" y="365"/>
                </a:lnTo>
                <a:lnTo>
                  <a:pt x="330" y="364"/>
                </a:lnTo>
                <a:lnTo>
                  <a:pt x="333" y="364"/>
                </a:lnTo>
                <a:lnTo>
                  <a:pt x="338" y="364"/>
                </a:lnTo>
                <a:lnTo>
                  <a:pt x="343" y="364"/>
                </a:lnTo>
                <a:lnTo>
                  <a:pt x="349" y="363"/>
                </a:lnTo>
                <a:lnTo>
                  <a:pt x="354" y="363"/>
                </a:lnTo>
                <a:lnTo>
                  <a:pt x="357" y="363"/>
                </a:lnTo>
                <a:lnTo>
                  <a:pt x="362" y="362"/>
                </a:lnTo>
                <a:lnTo>
                  <a:pt x="368" y="362"/>
                </a:lnTo>
                <a:lnTo>
                  <a:pt x="373" y="362"/>
                </a:lnTo>
                <a:lnTo>
                  <a:pt x="376" y="361"/>
                </a:lnTo>
                <a:lnTo>
                  <a:pt x="381" y="361"/>
                </a:lnTo>
                <a:lnTo>
                  <a:pt x="387" y="359"/>
                </a:lnTo>
                <a:lnTo>
                  <a:pt x="392" y="359"/>
                </a:lnTo>
                <a:lnTo>
                  <a:pt x="397" y="359"/>
                </a:lnTo>
                <a:lnTo>
                  <a:pt x="400" y="358"/>
                </a:lnTo>
                <a:lnTo>
                  <a:pt x="405" y="358"/>
                </a:lnTo>
                <a:lnTo>
                  <a:pt x="411" y="357"/>
                </a:lnTo>
                <a:lnTo>
                  <a:pt x="416" y="357"/>
                </a:lnTo>
                <a:lnTo>
                  <a:pt x="419" y="355"/>
                </a:lnTo>
                <a:lnTo>
                  <a:pt x="424" y="355"/>
                </a:lnTo>
                <a:lnTo>
                  <a:pt x="430" y="354"/>
                </a:lnTo>
                <a:lnTo>
                  <a:pt x="435" y="354"/>
                </a:lnTo>
                <a:lnTo>
                  <a:pt x="440" y="353"/>
                </a:lnTo>
                <a:lnTo>
                  <a:pt x="443" y="353"/>
                </a:lnTo>
                <a:lnTo>
                  <a:pt x="449" y="352"/>
                </a:lnTo>
                <a:lnTo>
                  <a:pt x="454" y="350"/>
                </a:lnTo>
                <a:lnTo>
                  <a:pt x="459" y="350"/>
                </a:lnTo>
                <a:lnTo>
                  <a:pt x="464" y="349"/>
                </a:lnTo>
                <a:lnTo>
                  <a:pt x="467" y="348"/>
                </a:lnTo>
                <a:lnTo>
                  <a:pt x="473" y="348"/>
                </a:lnTo>
                <a:lnTo>
                  <a:pt x="478" y="347"/>
                </a:lnTo>
                <a:lnTo>
                  <a:pt x="481" y="346"/>
                </a:lnTo>
                <a:lnTo>
                  <a:pt x="486" y="344"/>
                </a:lnTo>
                <a:lnTo>
                  <a:pt x="492" y="344"/>
                </a:lnTo>
                <a:lnTo>
                  <a:pt x="497" y="343"/>
                </a:lnTo>
                <a:lnTo>
                  <a:pt x="502" y="342"/>
                </a:lnTo>
                <a:lnTo>
                  <a:pt x="507" y="342"/>
                </a:lnTo>
                <a:lnTo>
                  <a:pt x="511" y="341"/>
                </a:lnTo>
                <a:lnTo>
                  <a:pt x="516" y="340"/>
                </a:lnTo>
                <a:lnTo>
                  <a:pt x="521" y="338"/>
                </a:lnTo>
                <a:lnTo>
                  <a:pt x="524" y="337"/>
                </a:lnTo>
                <a:lnTo>
                  <a:pt x="529" y="336"/>
                </a:lnTo>
                <a:lnTo>
                  <a:pt x="535" y="336"/>
                </a:lnTo>
                <a:lnTo>
                  <a:pt x="540" y="335"/>
                </a:lnTo>
                <a:lnTo>
                  <a:pt x="545" y="333"/>
                </a:lnTo>
                <a:lnTo>
                  <a:pt x="548" y="332"/>
                </a:lnTo>
                <a:lnTo>
                  <a:pt x="548" y="331"/>
                </a:lnTo>
                <a:lnTo>
                  <a:pt x="554" y="330"/>
                </a:lnTo>
                <a:lnTo>
                  <a:pt x="559" y="330"/>
                </a:lnTo>
                <a:lnTo>
                  <a:pt x="562" y="328"/>
                </a:lnTo>
                <a:lnTo>
                  <a:pt x="562" y="327"/>
                </a:lnTo>
                <a:lnTo>
                  <a:pt x="567" y="326"/>
                </a:lnTo>
                <a:lnTo>
                  <a:pt x="572" y="325"/>
                </a:lnTo>
                <a:lnTo>
                  <a:pt x="578" y="324"/>
                </a:lnTo>
                <a:lnTo>
                  <a:pt x="583" y="322"/>
                </a:lnTo>
                <a:lnTo>
                  <a:pt x="588" y="321"/>
                </a:lnTo>
                <a:lnTo>
                  <a:pt x="591" y="319"/>
                </a:lnTo>
                <a:lnTo>
                  <a:pt x="597" y="319"/>
                </a:lnTo>
                <a:lnTo>
                  <a:pt x="597" y="317"/>
                </a:lnTo>
                <a:lnTo>
                  <a:pt x="602" y="316"/>
                </a:lnTo>
                <a:lnTo>
                  <a:pt x="605" y="315"/>
                </a:lnTo>
                <a:lnTo>
                  <a:pt x="610" y="313"/>
                </a:lnTo>
                <a:lnTo>
                  <a:pt x="610" y="312"/>
                </a:lnTo>
                <a:lnTo>
                  <a:pt x="616" y="311"/>
                </a:lnTo>
                <a:lnTo>
                  <a:pt x="621" y="310"/>
                </a:lnTo>
                <a:lnTo>
                  <a:pt x="626" y="309"/>
                </a:lnTo>
                <a:lnTo>
                  <a:pt x="626" y="307"/>
                </a:lnTo>
                <a:lnTo>
                  <a:pt x="629" y="306"/>
                </a:lnTo>
                <a:lnTo>
                  <a:pt x="634" y="305"/>
                </a:lnTo>
                <a:lnTo>
                  <a:pt x="634" y="304"/>
                </a:lnTo>
                <a:lnTo>
                  <a:pt x="640" y="302"/>
                </a:lnTo>
                <a:lnTo>
                  <a:pt x="645" y="301"/>
                </a:lnTo>
                <a:lnTo>
                  <a:pt x="650" y="300"/>
                </a:lnTo>
                <a:lnTo>
                  <a:pt x="650" y="299"/>
                </a:lnTo>
                <a:lnTo>
                  <a:pt x="653" y="297"/>
                </a:lnTo>
                <a:lnTo>
                  <a:pt x="659" y="296"/>
                </a:lnTo>
                <a:lnTo>
                  <a:pt x="659" y="295"/>
                </a:lnTo>
                <a:lnTo>
                  <a:pt x="664" y="293"/>
                </a:lnTo>
                <a:lnTo>
                  <a:pt x="669" y="291"/>
                </a:lnTo>
                <a:lnTo>
                  <a:pt x="672" y="290"/>
                </a:lnTo>
                <a:lnTo>
                  <a:pt x="672" y="289"/>
                </a:lnTo>
                <a:lnTo>
                  <a:pt x="678" y="288"/>
                </a:lnTo>
                <a:lnTo>
                  <a:pt x="683" y="286"/>
                </a:lnTo>
                <a:lnTo>
                  <a:pt x="688" y="284"/>
                </a:lnTo>
                <a:lnTo>
                  <a:pt x="688" y="283"/>
                </a:lnTo>
                <a:lnTo>
                  <a:pt x="693" y="281"/>
                </a:lnTo>
                <a:lnTo>
                  <a:pt x="696" y="280"/>
                </a:lnTo>
                <a:lnTo>
                  <a:pt x="696" y="278"/>
                </a:lnTo>
                <a:lnTo>
                  <a:pt x="702" y="276"/>
                </a:lnTo>
                <a:lnTo>
                  <a:pt x="707" y="275"/>
                </a:lnTo>
                <a:lnTo>
                  <a:pt x="710" y="273"/>
                </a:lnTo>
                <a:lnTo>
                  <a:pt x="710" y="272"/>
                </a:lnTo>
                <a:lnTo>
                  <a:pt x="715" y="270"/>
                </a:lnTo>
                <a:lnTo>
                  <a:pt x="721" y="268"/>
                </a:lnTo>
                <a:lnTo>
                  <a:pt x="721" y="267"/>
                </a:lnTo>
                <a:lnTo>
                  <a:pt x="726" y="266"/>
                </a:lnTo>
                <a:lnTo>
                  <a:pt x="731" y="263"/>
                </a:lnTo>
                <a:lnTo>
                  <a:pt x="736" y="262"/>
                </a:lnTo>
                <a:lnTo>
                  <a:pt x="736" y="259"/>
                </a:lnTo>
                <a:lnTo>
                  <a:pt x="740" y="258"/>
                </a:lnTo>
                <a:lnTo>
                  <a:pt x="745" y="256"/>
                </a:lnTo>
                <a:lnTo>
                  <a:pt x="750" y="254"/>
                </a:lnTo>
                <a:lnTo>
                  <a:pt x="750" y="253"/>
                </a:lnTo>
                <a:lnTo>
                  <a:pt x="753" y="250"/>
                </a:lnTo>
                <a:lnTo>
                  <a:pt x="758" y="249"/>
                </a:lnTo>
                <a:lnTo>
                  <a:pt x="758" y="247"/>
                </a:lnTo>
                <a:lnTo>
                  <a:pt x="764" y="245"/>
                </a:lnTo>
                <a:lnTo>
                  <a:pt x="769" y="243"/>
                </a:lnTo>
                <a:lnTo>
                  <a:pt x="774" y="241"/>
                </a:lnTo>
                <a:lnTo>
                  <a:pt x="774" y="239"/>
                </a:lnTo>
                <a:lnTo>
                  <a:pt x="779" y="237"/>
                </a:lnTo>
                <a:lnTo>
                  <a:pt x="783" y="236"/>
                </a:lnTo>
                <a:lnTo>
                  <a:pt x="783" y="233"/>
                </a:lnTo>
                <a:lnTo>
                  <a:pt x="788" y="232"/>
                </a:lnTo>
                <a:lnTo>
                  <a:pt x="791" y="230"/>
                </a:lnTo>
                <a:lnTo>
                  <a:pt x="796" y="227"/>
                </a:lnTo>
                <a:lnTo>
                  <a:pt x="796" y="226"/>
                </a:lnTo>
                <a:lnTo>
                  <a:pt x="802" y="223"/>
                </a:lnTo>
                <a:lnTo>
                  <a:pt x="807" y="221"/>
                </a:lnTo>
                <a:lnTo>
                  <a:pt x="812" y="220"/>
                </a:lnTo>
                <a:lnTo>
                  <a:pt x="812" y="217"/>
                </a:lnTo>
                <a:lnTo>
                  <a:pt x="817" y="215"/>
                </a:lnTo>
                <a:lnTo>
                  <a:pt x="820" y="214"/>
                </a:lnTo>
                <a:lnTo>
                  <a:pt x="820" y="211"/>
                </a:lnTo>
                <a:lnTo>
                  <a:pt x="826" y="208"/>
                </a:lnTo>
                <a:lnTo>
                  <a:pt x="831" y="207"/>
                </a:lnTo>
                <a:lnTo>
                  <a:pt x="834" y="205"/>
                </a:lnTo>
                <a:lnTo>
                  <a:pt x="834" y="202"/>
                </a:lnTo>
                <a:lnTo>
                  <a:pt x="839" y="200"/>
                </a:lnTo>
                <a:lnTo>
                  <a:pt x="845" y="199"/>
                </a:lnTo>
                <a:lnTo>
                  <a:pt x="845" y="196"/>
                </a:lnTo>
                <a:lnTo>
                  <a:pt x="850" y="194"/>
                </a:lnTo>
                <a:lnTo>
                  <a:pt x="855" y="191"/>
                </a:lnTo>
                <a:lnTo>
                  <a:pt x="860" y="190"/>
                </a:lnTo>
                <a:lnTo>
                  <a:pt x="860" y="188"/>
                </a:lnTo>
                <a:lnTo>
                  <a:pt x="863" y="185"/>
                </a:lnTo>
                <a:lnTo>
                  <a:pt x="869" y="183"/>
                </a:lnTo>
                <a:lnTo>
                  <a:pt x="874" y="180"/>
                </a:lnTo>
                <a:lnTo>
                  <a:pt x="874" y="179"/>
                </a:lnTo>
                <a:lnTo>
                  <a:pt x="879" y="176"/>
                </a:lnTo>
                <a:lnTo>
                  <a:pt x="882" y="174"/>
                </a:lnTo>
                <a:lnTo>
                  <a:pt x="882" y="171"/>
                </a:lnTo>
                <a:lnTo>
                  <a:pt x="888" y="169"/>
                </a:lnTo>
                <a:lnTo>
                  <a:pt x="893" y="168"/>
                </a:lnTo>
                <a:lnTo>
                  <a:pt x="898" y="165"/>
                </a:lnTo>
                <a:lnTo>
                  <a:pt x="898" y="163"/>
                </a:lnTo>
                <a:lnTo>
                  <a:pt x="901" y="161"/>
                </a:lnTo>
                <a:lnTo>
                  <a:pt x="907" y="158"/>
                </a:lnTo>
                <a:lnTo>
                  <a:pt x="907" y="155"/>
                </a:lnTo>
                <a:lnTo>
                  <a:pt x="912" y="154"/>
                </a:lnTo>
                <a:lnTo>
                  <a:pt x="917" y="152"/>
                </a:lnTo>
                <a:lnTo>
                  <a:pt x="922" y="149"/>
                </a:lnTo>
                <a:lnTo>
                  <a:pt x="922" y="147"/>
                </a:lnTo>
                <a:lnTo>
                  <a:pt x="925" y="144"/>
                </a:lnTo>
                <a:lnTo>
                  <a:pt x="931" y="142"/>
                </a:lnTo>
                <a:lnTo>
                  <a:pt x="931" y="140"/>
                </a:lnTo>
                <a:lnTo>
                  <a:pt x="936" y="138"/>
                </a:lnTo>
                <a:lnTo>
                  <a:pt x="941" y="136"/>
                </a:lnTo>
                <a:lnTo>
                  <a:pt x="944" y="133"/>
                </a:lnTo>
                <a:lnTo>
                  <a:pt x="944" y="131"/>
                </a:lnTo>
                <a:lnTo>
                  <a:pt x="950" y="128"/>
                </a:lnTo>
                <a:lnTo>
                  <a:pt x="955" y="127"/>
                </a:lnTo>
                <a:lnTo>
                  <a:pt x="960" y="125"/>
                </a:lnTo>
                <a:lnTo>
                  <a:pt x="960" y="122"/>
                </a:lnTo>
                <a:lnTo>
                  <a:pt x="965" y="120"/>
                </a:lnTo>
                <a:lnTo>
                  <a:pt x="969" y="117"/>
                </a:lnTo>
                <a:lnTo>
                  <a:pt x="969" y="116"/>
                </a:lnTo>
                <a:lnTo>
                  <a:pt x="974" y="113"/>
                </a:lnTo>
                <a:lnTo>
                  <a:pt x="979" y="111"/>
                </a:lnTo>
                <a:lnTo>
                  <a:pt x="982" y="109"/>
                </a:lnTo>
                <a:lnTo>
                  <a:pt x="982" y="106"/>
                </a:lnTo>
                <a:lnTo>
                  <a:pt x="987" y="105"/>
                </a:lnTo>
                <a:lnTo>
                  <a:pt x="993" y="103"/>
                </a:lnTo>
                <a:lnTo>
                  <a:pt x="993" y="100"/>
                </a:lnTo>
                <a:lnTo>
                  <a:pt x="998" y="97"/>
                </a:lnTo>
                <a:lnTo>
                  <a:pt x="1003" y="96"/>
                </a:lnTo>
                <a:lnTo>
                  <a:pt x="1008" y="94"/>
                </a:lnTo>
                <a:lnTo>
                  <a:pt x="1008" y="91"/>
                </a:lnTo>
                <a:lnTo>
                  <a:pt x="1012" y="89"/>
                </a:lnTo>
                <a:lnTo>
                  <a:pt x="1017" y="87"/>
                </a:lnTo>
                <a:lnTo>
                  <a:pt x="1022" y="85"/>
                </a:lnTo>
                <a:lnTo>
                  <a:pt x="1022" y="82"/>
                </a:lnTo>
                <a:lnTo>
                  <a:pt x="1025" y="81"/>
                </a:lnTo>
                <a:lnTo>
                  <a:pt x="1031" y="79"/>
                </a:lnTo>
                <a:lnTo>
                  <a:pt x="1031" y="76"/>
                </a:lnTo>
                <a:lnTo>
                  <a:pt x="1036" y="75"/>
                </a:lnTo>
                <a:lnTo>
                  <a:pt x="1041" y="73"/>
                </a:lnTo>
                <a:lnTo>
                  <a:pt x="1046" y="72"/>
                </a:lnTo>
                <a:lnTo>
                  <a:pt x="1046" y="69"/>
                </a:lnTo>
                <a:lnTo>
                  <a:pt x="1049" y="66"/>
                </a:lnTo>
                <a:lnTo>
                  <a:pt x="1055" y="65"/>
                </a:lnTo>
                <a:lnTo>
                  <a:pt x="1055" y="63"/>
                </a:lnTo>
                <a:lnTo>
                  <a:pt x="1060" y="62"/>
                </a:lnTo>
                <a:lnTo>
                  <a:pt x="1065" y="59"/>
                </a:lnTo>
                <a:lnTo>
                  <a:pt x="1068" y="58"/>
                </a:lnTo>
                <a:lnTo>
                  <a:pt x="1068" y="56"/>
                </a:lnTo>
                <a:lnTo>
                  <a:pt x="1074" y="54"/>
                </a:lnTo>
                <a:lnTo>
                  <a:pt x="1079" y="52"/>
                </a:lnTo>
                <a:lnTo>
                  <a:pt x="1084" y="51"/>
                </a:lnTo>
                <a:lnTo>
                  <a:pt x="1084" y="49"/>
                </a:lnTo>
                <a:lnTo>
                  <a:pt x="1089" y="47"/>
                </a:lnTo>
                <a:lnTo>
                  <a:pt x="1093" y="45"/>
                </a:lnTo>
                <a:lnTo>
                  <a:pt x="1093" y="43"/>
                </a:lnTo>
                <a:lnTo>
                  <a:pt x="1098" y="42"/>
                </a:lnTo>
                <a:lnTo>
                  <a:pt x="1103" y="41"/>
                </a:lnTo>
                <a:lnTo>
                  <a:pt x="1108" y="39"/>
                </a:lnTo>
                <a:lnTo>
                  <a:pt x="1108" y="37"/>
                </a:lnTo>
                <a:lnTo>
                  <a:pt x="1111" y="35"/>
                </a:lnTo>
                <a:lnTo>
                  <a:pt x="1117" y="34"/>
                </a:lnTo>
                <a:lnTo>
                  <a:pt x="1117" y="33"/>
                </a:lnTo>
                <a:lnTo>
                  <a:pt x="1122" y="31"/>
                </a:lnTo>
                <a:lnTo>
                  <a:pt x="1127" y="29"/>
                </a:lnTo>
                <a:lnTo>
                  <a:pt x="1130" y="28"/>
                </a:lnTo>
                <a:lnTo>
                  <a:pt x="1130" y="27"/>
                </a:lnTo>
                <a:lnTo>
                  <a:pt x="1136" y="26"/>
                </a:lnTo>
                <a:lnTo>
                  <a:pt x="1141" y="25"/>
                </a:lnTo>
                <a:lnTo>
                  <a:pt x="1146" y="23"/>
                </a:lnTo>
                <a:lnTo>
                  <a:pt x="1146" y="22"/>
                </a:lnTo>
                <a:lnTo>
                  <a:pt x="1151" y="21"/>
                </a:lnTo>
                <a:lnTo>
                  <a:pt x="1154" y="20"/>
                </a:lnTo>
                <a:lnTo>
                  <a:pt x="1154" y="18"/>
                </a:lnTo>
                <a:lnTo>
                  <a:pt x="1160" y="17"/>
                </a:lnTo>
                <a:lnTo>
                  <a:pt x="1165" y="16"/>
                </a:lnTo>
                <a:lnTo>
                  <a:pt x="1170" y="15"/>
                </a:lnTo>
                <a:lnTo>
                  <a:pt x="1173" y="13"/>
                </a:lnTo>
                <a:lnTo>
                  <a:pt x="1179" y="12"/>
                </a:lnTo>
                <a:lnTo>
                  <a:pt x="1179" y="11"/>
                </a:lnTo>
                <a:lnTo>
                  <a:pt x="1184" y="10"/>
                </a:lnTo>
                <a:lnTo>
                  <a:pt x="1189" y="10"/>
                </a:lnTo>
                <a:lnTo>
                  <a:pt x="1194" y="8"/>
                </a:lnTo>
                <a:lnTo>
                  <a:pt x="1198" y="7"/>
                </a:lnTo>
                <a:lnTo>
                  <a:pt x="1203" y="6"/>
                </a:lnTo>
                <a:lnTo>
                  <a:pt x="1208" y="5"/>
                </a:lnTo>
                <a:lnTo>
                  <a:pt x="1211" y="5"/>
                </a:lnTo>
                <a:lnTo>
                  <a:pt x="1216" y="4"/>
                </a:lnTo>
                <a:lnTo>
                  <a:pt x="1222" y="2"/>
                </a:lnTo>
                <a:lnTo>
                  <a:pt x="1227" y="2"/>
                </a:lnTo>
                <a:lnTo>
                  <a:pt x="1232" y="1"/>
                </a:lnTo>
                <a:lnTo>
                  <a:pt x="1237" y="1"/>
                </a:lnTo>
                <a:lnTo>
                  <a:pt x="1241" y="1"/>
                </a:lnTo>
                <a:lnTo>
                  <a:pt x="1246" y="0"/>
                </a:lnTo>
                <a:lnTo>
                  <a:pt x="1251" y="0"/>
                </a:lnTo>
                <a:lnTo>
                  <a:pt x="1254" y="0"/>
                </a:lnTo>
                <a:lnTo>
                  <a:pt x="1260" y="0"/>
                </a:lnTo>
                <a:lnTo>
                  <a:pt x="1265" y="0"/>
                </a:lnTo>
                <a:lnTo>
                  <a:pt x="1270" y="0"/>
                </a:lnTo>
                <a:lnTo>
                  <a:pt x="1275" y="0"/>
                </a:lnTo>
                <a:lnTo>
                  <a:pt x="1280" y="0"/>
                </a:lnTo>
                <a:lnTo>
                  <a:pt x="1284" y="0"/>
                </a:lnTo>
                <a:lnTo>
                  <a:pt x="1289" y="0"/>
                </a:lnTo>
                <a:lnTo>
                  <a:pt x="1294" y="1"/>
                </a:lnTo>
                <a:lnTo>
                  <a:pt x="1297" y="1"/>
                </a:lnTo>
                <a:lnTo>
                  <a:pt x="1303" y="2"/>
                </a:lnTo>
                <a:lnTo>
                  <a:pt x="1308" y="2"/>
                </a:lnTo>
                <a:lnTo>
                  <a:pt x="1313" y="2"/>
                </a:lnTo>
                <a:lnTo>
                  <a:pt x="1318" y="4"/>
                </a:lnTo>
                <a:lnTo>
                  <a:pt x="1322" y="5"/>
                </a:lnTo>
                <a:lnTo>
                  <a:pt x="1327" y="6"/>
                </a:lnTo>
                <a:lnTo>
                  <a:pt x="1332" y="6"/>
                </a:lnTo>
                <a:lnTo>
                  <a:pt x="1337" y="7"/>
                </a:lnTo>
                <a:lnTo>
                  <a:pt x="1340" y="8"/>
                </a:lnTo>
                <a:lnTo>
                  <a:pt x="1346" y="10"/>
                </a:lnTo>
                <a:lnTo>
                  <a:pt x="1351" y="10"/>
                </a:lnTo>
                <a:lnTo>
                  <a:pt x="1356" y="11"/>
                </a:lnTo>
                <a:lnTo>
                  <a:pt x="1356" y="12"/>
                </a:lnTo>
                <a:lnTo>
                  <a:pt x="1361" y="13"/>
                </a:lnTo>
                <a:lnTo>
                  <a:pt x="1365" y="15"/>
                </a:lnTo>
                <a:lnTo>
                  <a:pt x="1370" y="16"/>
                </a:lnTo>
                <a:lnTo>
                  <a:pt x="1375" y="17"/>
                </a:lnTo>
                <a:lnTo>
                  <a:pt x="1380" y="18"/>
                </a:lnTo>
                <a:lnTo>
                  <a:pt x="1380" y="20"/>
                </a:lnTo>
                <a:lnTo>
                  <a:pt x="1384" y="21"/>
                </a:lnTo>
                <a:lnTo>
                  <a:pt x="1389" y="22"/>
                </a:lnTo>
                <a:lnTo>
                  <a:pt x="1389" y="23"/>
                </a:lnTo>
                <a:lnTo>
                  <a:pt x="1394" y="25"/>
                </a:lnTo>
                <a:lnTo>
                  <a:pt x="1399" y="26"/>
                </a:lnTo>
                <a:lnTo>
                  <a:pt x="1402" y="27"/>
                </a:lnTo>
                <a:lnTo>
                  <a:pt x="1402" y="28"/>
                </a:lnTo>
                <a:lnTo>
                  <a:pt x="1408" y="29"/>
                </a:lnTo>
                <a:lnTo>
                  <a:pt x="1413" y="31"/>
                </a:lnTo>
                <a:lnTo>
                  <a:pt x="1418" y="33"/>
                </a:lnTo>
                <a:lnTo>
                  <a:pt x="1418" y="34"/>
                </a:lnTo>
                <a:lnTo>
                  <a:pt x="1423" y="35"/>
                </a:lnTo>
                <a:lnTo>
                  <a:pt x="1427" y="37"/>
                </a:lnTo>
                <a:lnTo>
                  <a:pt x="1427" y="39"/>
                </a:lnTo>
                <a:lnTo>
                  <a:pt x="1432" y="41"/>
                </a:lnTo>
                <a:lnTo>
                  <a:pt x="1437" y="42"/>
                </a:lnTo>
                <a:lnTo>
                  <a:pt x="1442" y="43"/>
                </a:lnTo>
                <a:lnTo>
                  <a:pt x="1442" y="45"/>
                </a:lnTo>
                <a:lnTo>
                  <a:pt x="1445" y="47"/>
                </a:lnTo>
                <a:lnTo>
                  <a:pt x="1451" y="49"/>
                </a:lnTo>
                <a:lnTo>
                  <a:pt x="1451" y="51"/>
                </a:lnTo>
                <a:lnTo>
                  <a:pt x="1456" y="52"/>
                </a:lnTo>
                <a:lnTo>
                  <a:pt x="1461" y="54"/>
                </a:lnTo>
                <a:lnTo>
                  <a:pt x="1466" y="56"/>
                </a:lnTo>
                <a:lnTo>
                  <a:pt x="1466" y="58"/>
                </a:lnTo>
                <a:lnTo>
                  <a:pt x="1470" y="59"/>
                </a:lnTo>
                <a:lnTo>
                  <a:pt x="1475" y="62"/>
                </a:lnTo>
                <a:lnTo>
                  <a:pt x="1480" y="63"/>
                </a:lnTo>
                <a:lnTo>
                  <a:pt x="1480" y="65"/>
                </a:lnTo>
                <a:lnTo>
                  <a:pt x="1483" y="66"/>
                </a:lnTo>
                <a:lnTo>
                  <a:pt x="1489" y="69"/>
                </a:lnTo>
                <a:lnTo>
                  <a:pt x="1489" y="72"/>
                </a:lnTo>
                <a:lnTo>
                  <a:pt x="1494" y="73"/>
                </a:lnTo>
                <a:lnTo>
                  <a:pt x="1499" y="75"/>
                </a:lnTo>
                <a:lnTo>
                  <a:pt x="1504" y="76"/>
                </a:lnTo>
                <a:lnTo>
                  <a:pt x="1504" y="79"/>
                </a:lnTo>
                <a:lnTo>
                  <a:pt x="1509" y="81"/>
                </a:lnTo>
                <a:lnTo>
                  <a:pt x="1513" y="82"/>
                </a:lnTo>
                <a:lnTo>
                  <a:pt x="1513" y="85"/>
                </a:lnTo>
                <a:lnTo>
                  <a:pt x="1518" y="87"/>
                </a:lnTo>
                <a:lnTo>
                  <a:pt x="1523" y="89"/>
                </a:lnTo>
                <a:lnTo>
                  <a:pt x="1526" y="91"/>
                </a:lnTo>
                <a:lnTo>
                  <a:pt x="1526" y="94"/>
                </a:lnTo>
                <a:lnTo>
                  <a:pt x="1532" y="96"/>
                </a:lnTo>
                <a:lnTo>
                  <a:pt x="1537" y="97"/>
                </a:lnTo>
                <a:lnTo>
                  <a:pt x="1542" y="100"/>
                </a:lnTo>
                <a:lnTo>
                  <a:pt x="1542" y="103"/>
                </a:lnTo>
                <a:lnTo>
                  <a:pt x="1547" y="105"/>
                </a:lnTo>
                <a:lnTo>
                  <a:pt x="1551" y="106"/>
                </a:lnTo>
                <a:lnTo>
                  <a:pt x="1551" y="109"/>
                </a:lnTo>
                <a:lnTo>
                  <a:pt x="1556" y="111"/>
                </a:lnTo>
                <a:lnTo>
                  <a:pt x="1561" y="113"/>
                </a:lnTo>
                <a:lnTo>
                  <a:pt x="1566" y="116"/>
                </a:lnTo>
                <a:lnTo>
                  <a:pt x="1566" y="117"/>
                </a:lnTo>
                <a:lnTo>
                  <a:pt x="1569" y="120"/>
                </a:lnTo>
                <a:lnTo>
                  <a:pt x="1575" y="122"/>
                </a:lnTo>
                <a:lnTo>
                  <a:pt x="1575" y="125"/>
                </a:lnTo>
                <a:lnTo>
                  <a:pt x="1580" y="127"/>
                </a:lnTo>
                <a:lnTo>
                  <a:pt x="1585" y="128"/>
                </a:lnTo>
                <a:lnTo>
                  <a:pt x="1590" y="131"/>
                </a:lnTo>
                <a:lnTo>
                  <a:pt x="1590" y="133"/>
                </a:lnTo>
                <a:lnTo>
                  <a:pt x="1594" y="136"/>
                </a:lnTo>
                <a:lnTo>
                  <a:pt x="1599" y="138"/>
                </a:lnTo>
                <a:lnTo>
                  <a:pt x="1604" y="140"/>
                </a:lnTo>
                <a:lnTo>
                  <a:pt x="1604" y="142"/>
                </a:lnTo>
                <a:lnTo>
                  <a:pt x="1609" y="144"/>
                </a:lnTo>
                <a:lnTo>
                  <a:pt x="1613" y="147"/>
                </a:lnTo>
                <a:lnTo>
                  <a:pt x="1613" y="149"/>
                </a:lnTo>
                <a:lnTo>
                  <a:pt x="1618" y="152"/>
                </a:lnTo>
                <a:lnTo>
                  <a:pt x="1623" y="154"/>
                </a:lnTo>
                <a:lnTo>
                  <a:pt x="1628" y="155"/>
                </a:lnTo>
                <a:lnTo>
                  <a:pt x="1628" y="158"/>
                </a:lnTo>
                <a:lnTo>
                  <a:pt x="1631" y="161"/>
                </a:lnTo>
                <a:lnTo>
                  <a:pt x="1637" y="163"/>
                </a:lnTo>
                <a:lnTo>
                  <a:pt x="1637" y="165"/>
                </a:lnTo>
                <a:lnTo>
                  <a:pt x="1642" y="168"/>
                </a:lnTo>
                <a:lnTo>
                  <a:pt x="1647" y="169"/>
                </a:lnTo>
                <a:lnTo>
                  <a:pt x="1652" y="171"/>
                </a:lnTo>
                <a:lnTo>
                  <a:pt x="1652" y="174"/>
                </a:lnTo>
                <a:lnTo>
                  <a:pt x="1656" y="176"/>
                </a:lnTo>
                <a:lnTo>
                  <a:pt x="1661" y="179"/>
                </a:lnTo>
                <a:lnTo>
                  <a:pt x="1661" y="180"/>
                </a:lnTo>
                <a:lnTo>
                  <a:pt x="1666" y="183"/>
                </a:lnTo>
                <a:lnTo>
                  <a:pt x="1671" y="185"/>
                </a:lnTo>
                <a:lnTo>
                  <a:pt x="1675" y="188"/>
                </a:lnTo>
                <a:lnTo>
                  <a:pt x="1675" y="190"/>
                </a:lnTo>
                <a:lnTo>
                  <a:pt x="1680" y="191"/>
                </a:lnTo>
                <a:lnTo>
                  <a:pt x="1685" y="194"/>
                </a:lnTo>
                <a:lnTo>
                  <a:pt x="1690" y="196"/>
                </a:lnTo>
                <a:lnTo>
                  <a:pt x="1690" y="199"/>
                </a:lnTo>
                <a:lnTo>
                  <a:pt x="1695" y="200"/>
                </a:lnTo>
                <a:lnTo>
                  <a:pt x="1700" y="202"/>
                </a:lnTo>
                <a:lnTo>
                  <a:pt x="1700" y="205"/>
                </a:lnTo>
                <a:lnTo>
                  <a:pt x="1704" y="207"/>
                </a:lnTo>
                <a:lnTo>
                  <a:pt x="1709" y="208"/>
                </a:lnTo>
                <a:lnTo>
                  <a:pt x="1714" y="211"/>
                </a:lnTo>
                <a:lnTo>
                  <a:pt x="1714" y="214"/>
                </a:lnTo>
                <a:lnTo>
                  <a:pt x="1718" y="215"/>
                </a:lnTo>
                <a:lnTo>
                  <a:pt x="1723" y="217"/>
                </a:lnTo>
                <a:lnTo>
                  <a:pt x="1723" y="220"/>
                </a:lnTo>
                <a:lnTo>
                  <a:pt x="1728" y="221"/>
                </a:lnTo>
                <a:lnTo>
                  <a:pt x="1733" y="223"/>
                </a:lnTo>
                <a:lnTo>
                  <a:pt x="1738" y="226"/>
                </a:lnTo>
                <a:lnTo>
                  <a:pt x="1738" y="227"/>
                </a:lnTo>
                <a:lnTo>
                  <a:pt x="1742" y="230"/>
                </a:lnTo>
                <a:lnTo>
                  <a:pt x="1747" y="232"/>
                </a:lnTo>
                <a:lnTo>
                  <a:pt x="1752" y="233"/>
                </a:lnTo>
                <a:lnTo>
                  <a:pt x="1752" y="236"/>
                </a:lnTo>
                <a:lnTo>
                  <a:pt x="1755" y="237"/>
                </a:lnTo>
                <a:lnTo>
                  <a:pt x="1761" y="239"/>
                </a:lnTo>
                <a:lnTo>
                  <a:pt x="1761" y="241"/>
                </a:lnTo>
                <a:lnTo>
                  <a:pt x="1766" y="243"/>
                </a:lnTo>
                <a:lnTo>
                  <a:pt x="1771" y="245"/>
                </a:lnTo>
                <a:lnTo>
                  <a:pt x="1776" y="247"/>
                </a:lnTo>
                <a:lnTo>
                  <a:pt x="1776" y="249"/>
                </a:lnTo>
                <a:lnTo>
                  <a:pt x="1781" y="250"/>
                </a:lnTo>
                <a:lnTo>
                  <a:pt x="1785" y="253"/>
                </a:lnTo>
                <a:lnTo>
                  <a:pt x="1785" y="254"/>
                </a:lnTo>
                <a:lnTo>
                  <a:pt x="1790" y="256"/>
                </a:lnTo>
                <a:lnTo>
                  <a:pt x="1795" y="258"/>
                </a:lnTo>
                <a:lnTo>
                  <a:pt x="1798" y="259"/>
                </a:lnTo>
                <a:lnTo>
                  <a:pt x="1798" y="262"/>
                </a:lnTo>
                <a:lnTo>
                  <a:pt x="1804" y="263"/>
                </a:lnTo>
                <a:lnTo>
                  <a:pt x="1809" y="266"/>
                </a:lnTo>
                <a:lnTo>
                  <a:pt x="1814" y="267"/>
                </a:lnTo>
                <a:lnTo>
                  <a:pt x="1814" y="268"/>
                </a:lnTo>
                <a:lnTo>
                  <a:pt x="1819" y="270"/>
                </a:lnTo>
                <a:lnTo>
                  <a:pt x="1823" y="272"/>
                </a:lnTo>
                <a:lnTo>
                  <a:pt x="1823" y="273"/>
                </a:lnTo>
                <a:lnTo>
                  <a:pt x="1828" y="275"/>
                </a:lnTo>
                <a:lnTo>
                  <a:pt x="1833" y="276"/>
                </a:lnTo>
                <a:lnTo>
                  <a:pt x="1838" y="278"/>
                </a:lnTo>
                <a:lnTo>
                  <a:pt x="1838" y="280"/>
                </a:lnTo>
                <a:lnTo>
                  <a:pt x="1842" y="281"/>
                </a:lnTo>
                <a:lnTo>
                  <a:pt x="1847" y="283"/>
                </a:lnTo>
                <a:lnTo>
                  <a:pt x="1847" y="284"/>
                </a:lnTo>
                <a:lnTo>
                  <a:pt x="1852" y="286"/>
                </a:lnTo>
                <a:lnTo>
                  <a:pt x="1857" y="288"/>
                </a:lnTo>
                <a:lnTo>
                  <a:pt x="1862" y="289"/>
                </a:lnTo>
                <a:lnTo>
                  <a:pt x="1862" y="290"/>
                </a:lnTo>
                <a:lnTo>
                  <a:pt x="1866" y="291"/>
                </a:lnTo>
                <a:lnTo>
                  <a:pt x="1871" y="293"/>
                </a:lnTo>
                <a:lnTo>
                  <a:pt x="1876" y="295"/>
                </a:lnTo>
                <a:lnTo>
                  <a:pt x="1876" y="296"/>
                </a:lnTo>
                <a:lnTo>
                  <a:pt x="1881" y="297"/>
                </a:lnTo>
                <a:lnTo>
                  <a:pt x="1885" y="299"/>
                </a:lnTo>
                <a:lnTo>
                  <a:pt x="1885" y="300"/>
                </a:lnTo>
                <a:lnTo>
                  <a:pt x="1890" y="301"/>
                </a:lnTo>
                <a:lnTo>
                  <a:pt x="1895" y="302"/>
                </a:lnTo>
                <a:lnTo>
                  <a:pt x="1900" y="304"/>
                </a:lnTo>
                <a:lnTo>
                  <a:pt x="1900" y="305"/>
                </a:lnTo>
                <a:lnTo>
                  <a:pt x="1904" y="306"/>
                </a:lnTo>
                <a:lnTo>
                  <a:pt x="1909" y="307"/>
                </a:lnTo>
                <a:lnTo>
                  <a:pt x="1909" y="309"/>
                </a:lnTo>
                <a:lnTo>
                  <a:pt x="1914" y="310"/>
                </a:lnTo>
                <a:lnTo>
                  <a:pt x="1919" y="311"/>
                </a:lnTo>
                <a:lnTo>
                  <a:pt x="1924" y="312"/>
                </a:lnTo>
                <a:lnTo>
                  <a:pt x="1924" y="313"/>
                </a:lnTo>
                <a:lnTo>
                  <a:pt x="1929" y="315"/>
                </a:lnTo>
                <a:lnTo>
                  <a:pt x="1933" y="316"/>
                </a:lnTo>
                <a:lnTo>
                  <a:pt x="1938" y="317"/>
                </a:lnTo>
                <a:lnTo>
                  <a:pt x="1938" y="319"/>
                </a:lnTo>
                <a:lnTo>
                  <a:pt x="1943" y="319"/>
                </a:lnTo>
                <a:lnTo>
                  <a:pt x="1947" y="321"/>
                </a:lnTo>
                <a:lnTo>
                  <a:pt x="1952" y="322"/>
                </a:lnTo>
                <a:lnTo>
                  <a:pt x="1957" y="324"/>
                </a:lnTo>
                <a:lnTo>
                  <a:pt x="1962" y="325"/>
                </a:lnTo>
                <a:lnTo>
                  <a:pt x="1967" y="326"/>
                </a:lnTo>
                <a:lnTo>
                  <a:pt x="1971" y="327"/>
                </a:lnTo>
                <a:lnTo>
                  <a:pt x="1971" y="328"/>
                </a:lnTo>
                <a:lnTo>
                  <a:pt x="1976" y="330"/>
                </a:lnTo>
                <a:lnTo>
                  <a:pt x="1981" y="330"/>
                </a:lnTo>
                <a:lnTo>
                  <a:pt x="1984" y="331"/>
                </a:lnTo>
                <a:lnTo>
                  <a:pt x="1984" y="332"/>
                </a:lnTo>
                <a:lnTo>
                  <a:pt x="1990" y="333"/>
                </a:lnTo>
                <a:lnTo>
                  <a:pt x="1995" y="335"/>
                </a:lnTo>
                <a:lnTo>
                  <a:pt x="2000" y="336"/>
                </a:lnTo>
                <a:lnTo>
                  <a:pt x="2005" y="336"/>
                </a:lnTo>
                <a:lnTo>
                  <a:pt x="2010" y="337"/>
                </a:lnTo>
                <a:lnTo>
                  <a:pt x="2014" y="338"/>
                </a:lnTo>
                <a:lnTo>
                  <a:pt x="2019" y="340"/>
                </a:lnTo>
                <a:lnTo>
                  <a:pt x="2024" y="341"/>
                </a:lnTo>
                <a:lnTo>
                  <a:pt x="2027" y="342"/>
                </a:lnTo>
                <a:lnTo>
                  <a:pt x="2033" y="343"/>
                </a:lnTo>
                <a:lnTo>
                  <a:pt x="2038" y="343"/>
                </a:lnTo>
                <a:lnTo>
                  <a:pt x="2043" y="344"/>
                </a:lnTo>
                <a:lnTo>
                  <a:pt x="2048" y="346"/>
                </a:lnTo>
                <a:lnTo>
                  <a:pt x="2053" y="346"/>
                </a:lnTo>
                <a:lnTo>
                  <a:pt x="2057" y="347"/>
                </a:lnTo>
                <a:lnTo>
                  <a:pt x="2062" y="348"/>
                </a:lnTo>
                <a:lnTo>
                  <a:pt x="2067" y="348"/>
                </a:lnTo>
                <a:lnTo>
                  <a:pt x="2071" y="349"/>
                </a:lnTo>
                <a:lnTo>
                  <a:pt x="2076" y="350"/>
                </a:lnTo>
                <a:lnTo>
                  <a:pt x="2081" y="350"/>
                </a:lnTo>
                <a:lnTo>
                  <a:pt x="2086" y="352"/>
                </a:lnTo>
                <a:lnTo>
                  <a:pt x="2091" y="353"/>
                </a:lnTo>
                <a:lnTo>
                  <a:pt x="2095" y="353"/>
                </a:lnTo>
                <a:lnTo>
                  <a:pt x="2100" y="354"/>
                </a:lnTo>
                <a:lnTo>
                  <a:pt x="2105" y="354"/>
                </a:lnTo>
                <a:lnTo>
                  <a:pt x="2110" y="355"/>
                </a:lnTo>
                <a:lnTo>
                  <a:pt x="2115" y="355"/>
                </a:lnTo>
                <a:lnTo>
                  <a:pt x="2119" y="357"/>
                </a:lnTo>
                <a:lnTo>
                  <a:pt x="2124" y="357"/>
                </a:lnTo>
                <a:lnTo>
                  <a:pt x="2129" y="358"/>
                </a:lnTo>
                <a:lnTo>
                  <a:pt x="2134" y="358"/>
                </a:lnTo>
                <a:lnTo>
                  <a:pt x="2138" y="359"/>
                </a:lnTo>
                <a:lnTo>
                  <a:pt x="2143" y="359"/>
                </a:lnTo>
                <a:lnTo>
                  <a:pt x="2148" y="361"/>
                </a:lnTo>
                <a:lnTo>
                  <a:pt x="2153" y="361"/>
                </a:lnTo>
                <a:lnTo>
                  <a:pt x="2158" y="361"/>
                </a:lnTo>
                <a:lnTo>
                  <a:pt x="2162" y="362"/>
                </a:lnTo>
                <a:lnTo>
                  <a:pt x="2167" y="362"/>
                </a:lnTo>
                <a:lnTo>
                  <a:pt x="2172" y="362"/>
                </a:lnTo>
                <a:lnTo>
                  <a:pt x="2176" y="363"/>
                </a:lnTo>
                <a:lnTo>
                  <a:pt x="2181" y="363"/>
                </a:lnTo>
                <a:lnTo>
                  <a:pt x="2186" y="363"/>
                </a:lnTo>
                <a:lnTo>
                  <a:pt x="2191" y="364"/>
                </a:lnTo>
                <a:lnTo>
                  <a:pt x="2196" y="364"/>
                </a:lnTo>
                <a:lnTo>
                  <a:pt x="2201" y="364"/>
                </a:lnTo>
                <a:lnTo>
                  <a:pt x="2205" y="364"/>
                </a:lnTo>
                <a:lnTo>
                  <a:pt x="2210" y="365"/>
                </a:lnTo>
                <a:lnTo>
                  <a:pt x="2215" y="365"/>
                </a:lnTo>
                <a:lnTo>
                  <a:pt x="2219" y="365"/>
                </a:lnTo>
                <a:lnTo>
                  <a:pt x="2224" y="367"/>
                </a:lnTo>
                <a:lnTo>
                  <a:pt x="2229" y="367"/>
                </a:lnTo>
                <a:lnTo>
                  <a:pt x="2234" y="367"/>
                </a:lnTo>
                <a:lnTo>
                  <a:pt x="2239" y="367"/>
                </a:lnTo>
                <a:lnTo>
                  <a:pt x="2243" y="368"/>
                </a:lnTo>
                <a:lnTo>
                  <a:pt x="2248" y="368"/>
                </a:lnTo>
                <a:lnTo>
                  <a:pt x="2253" y="368"/>
                </a:lnTo>
                <a:lnTo>
                  <a:pt x="2257" y="368"/>
                </a:lnTo>
                <a:lnTo>
                  <a:pt x="2262" y="368"/>
                </a:lnTo>
                <a:lnTo>
                  <a:pt x="2267" y="368"/>
                </a:lnTo>
                <a:lnTo>
                  <a:pt x="2272" y="369"/>
                </a:lnTo>
                <a:lnTo>
                  <a:pt x="2277" y="369"/>
                </a:lnTo>
                <a:lnTo>
                  <a:pt x="2282" y="369"/>
                </a:lnTo>
                <a:lnTo>
                  <a:pt x="2286" y="369"/>
                </a:lnTo>
                <a:lnTo>
                  <a:pt x="2291" y="369"/>
                </a:lnTo>
                <a:lnTo>
                  <a:pt x="2296" y="371"/>
                </a:lnTo>
                <a:lnTo>
                  <a:pt x="2301" y="371"/>
                </a:lnTo>
              </a:path>
            </a:pathLst>
          </a:custGeom>
          <a:noFill/>
          <a:ln w="28575" cap="rnd" cmpd="sng">
            <a:solidFill>
              <a:srgbClr val="FF0000"/>
            </a:solidFill>
            <a:prstDash val="solid"/>
            <a:round/>
            <a:headEnd type="none" w="sm" len="sm"/>
            <a:tailEnd type="none" w="sm" len="sm"/>
          </a:ln>
        </p:spPr>
        <p:txBody>
          <a:bodyPr/>
          <a:lstStyle/>
          <a:p>
            <a:endParaRPr lang="en-US">
              <a:solidFill>
                <a:srgbClr val="000000"/>
              </a:solidFill>
              <a:latin typeface="Tahoma" pitchFamily="34" charset="0"/>
            </a:endParaRPr>
          </a:p>
        </p:txBody>
      </p:sp>
      <p:sp>
        <p:nvSpPr>
          <p:cNvPr id="21512" name="Text Box 9"/>
          <p:cNvSpPr txBox="1">
            <a:spLocks noChangeArrowheads="1"/>
          </p:cNvSpPr>
          <p:nvPr/>
        </p:nvSpPr>
        <p:spPr bwMode="auto">
          <a:xfrm>
            <a:off x="6602413" y="4183263"/>
            <a:ext cx="2405062"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Failure threshold </a:t>
            </a:r>
          </a:p>
        </p:txBody>
      </p:sp>
      <p:sp>
        <p:nvSpPr>
          <p:cNvPr id="21513" name="Text Box 10"/>
          <p:cNvSpPr txBox="1">
            <a:spLocks noChangeArrowheads="1"/>
          </p:cNvSpPr>
          <p:nvPr/>
        </p:nvSpPr>
        <p:spPr bwMode="auto">
          <a:xfrm>
            <a:off x="385763" y="2938663"/>
            <a:ext cx="4706937"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p</a:t>
            </a:r>
            <a:r>
              <a:rPr lang="en-US" sz="1700" b="1" baseline="-25000">
                <a:solidFill>
                  <a:srgbClr val="0B3D91"/>
                </a:solidFill>
                <a:latin typeface="Tahoma" pitchFamily="34" charset="0"/>
              </a:rPr>
              <a:t>min</a:t>
            </a:r>
            <a:r>
              <a:rPr lang="en-US" sz="1700" b="1">
                <a:solidFill>
                  <a:srgbClr val="0B3D91"/>
                </a:solidFill>
                <a:latin typeface="Tahoma" pitchFamily="34" charset="0"/>
              </a:rPr>
              <a:t> = area shaded blue</a:t>
            </a:r>
          </a:p>
        </p:txBody>
      </p:sp>
      <p:sp>
        <p:nvSpPr>
          <p:cNvPr id="21514" name="Line 11"/>
          <p:cNvSpPr>
            <a:spLocks noChangeShapeType="1"/>
          </p:cNvSpPr>
          <p:nvPr/>
        </p:nvSpPr>
        <p:spPr bwMode="auto">
          <a:xfrm>
            <a:off x="3138488" y="3235525"/>
            <a:ext cx="671512" cy="863600"/>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1515" name="Line 12"/>
          <p:cNvSpPr>
            <a:spLocks noChangeShapeType="1"/>
          </p:cNvSpPr>
          <p:nvPr/>
        </p:nvSpPr>
        <p:spPr bwMode="auto">
          <a:xfrm flipV="1">
            <a:off x="3911600" y="4180088"/>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1516" name="Text Box 13"/>
          <p:cNvSpPr txBox="1">
            <a:spLocks noChangeArrowheads="1"/>
          </p:cNvSpPr>
          <p:nvPr/>
        </p:nvSpPr>
        <p:spPr bwMode="auto">
          <a:xfrm>
            <a:off x="327643" y="1349575"/>
            <a:ext cx="8545513" cy="774700"/>
          </a:xfrm>
          <a:prstGeom prst="rect">
            <a:avLst/>
          </a:prstGeom>
          <a:solidFill>
            <a:srgbClr val="CCECFF"/>
          </a:solidFill>
          <a:ln w="9525">
            <a:solidFill>
              <a:schemeClr val="tx1"/>
            </a:solidFill>
            <a:miter lim="800000"/>
            <a:headEnd/>
            <a:tailEnd/>
          </a:ln>
        </p:spPr>
        <p:txBody>
          <a:bodyPr lIns="96661" tIns="48331" rIns="96661" bIns="48331">
            <a:spAutoFit/>
          </a:bodyPr>
          <a:lstStyle/>
          <a:p>
            <a:pPr>
              <a:lnSpc>
                <a:spcPct val="85000"/>
              </a:lnSpc>
              <a:spcBef>
                <a:spcPct val="50000"/>
              </a:spcBef>
              <a:buFontTx/>
              <a:buChar char="•"/>
            </a:pPr>
            <a:r>
              <a:rPr lang="en-US" sz="2000" b="1" dirty="0">
                <a:solidFill>
                  <a:srgbClr val="0B3D91"/>
                </a:solidFill>
                <a:latin typeface="Tahoma" pitchFamily="34" charset="0"/>
              </a:rPr>
              <a:t>  [1 </a:t>
            </a:r>
            <a:r>
              <a:rPr lang="en-US" sz="2000" b="1" dirty="0" smtClean="0">
                <a:solidFill>
                  <a:srgbClr val="0B3D91"/>
                </a:solidFill>
                <a:latin typeface="Tahoma" pitchFamily="34" charset="0"/>
              </a:rPr>
              <a:t>– Max Probability </a:t>
            </a:r>
            <a:r>
              <a:rPr lang="en-US" sz="2000" b="1" dirty="0">
                <a:solidFill>
                  <a:srgbClr val="0B3D91"/>
                </a:solidFill>
                <a:latin typeface="Tahoma" pitchFamily="34" charset="0"/>
              </a:rPr>
              <a:t>of </a:t>
            </a:r>
            <a:r>
              <a:rPr lang="en-US" sz="2000" b="1" dirty="0" smtClean="0">
                <a:solidFill>
                  <a:srgbClr val="0B3D91"/>
                </a:solidFill>
                <a:latin typeface="Tahoma" pitchFamily="34" charset="0"/>
              </a:rPr>
              <a:t>Unfounded Maintenance</a:t>
            </a:r>
            <a:r>
              <a:rPr lang="en-US" sz="2000" b="1" dirty="0">
                <a:solidFill>
                  <a:srgbClr val="0B3D91"/>
                </a:solidFill>
                <a:latin typeface="Tahoma" pitchFamily="34" charset="0"/>
              </a:rPr>
              <a:t>] =</a:t>
            </a:r>
            <a:r>
              <a:rPr lang="en-US" sz="2000" dirty="0">
                <a:solidFill>
                  <a:srgbClr val="000000"/>
                </a:solidFill>
                <a:latin typeface="Tahoma" pitchFamily="34" charset="0"/>
              </a:rPr>
              <a:t> </a:t>
            </a:r>
            <a:r>
              <a:rPr lang="en-US" sz="2000" b="1" dirty="0" err="1">
                <a:solidFill>
                  <a:srgbClr val="0B3D91"/>
                </a:solidFill>
                <a:latin typeface="Tahoma" pitchFamily="34" charset="0"/>
              </a:rPr>
              <a:t>p</a:t>
            </a:r>
            <a:r>
              <a:rPr lang="en-US" sz="2000" b="1" baseline="-25000" dirty="0" err="1">
                <a:solidFill>
                  <a:srgbClr val="0B3D91"/>
                </a:solidFill>
                <a:latin typeface="Tahoma" pitchFamily="34" charset="0"/>
              </a:rPr>
              <a:t>min</a:t>
            </a:r>
            <a:r>
              <a:rPr lang="en-US" sz="2000" b="1" dirty="0">
                <a:solidFill>
                  <a:srgbClr val="0B3D91"/>
                </a:solidFill>
                <a:latin typeface="Tahoma" pitchFamily="34" charset="0"/>
              </a:rPr>
              <a:t>  </a:t>
            </a:r>
          </a:p>
          <a:p>
            <a:pPr>
              <a:lnSpc>
                <a:spcPct val="85000"/>
              </a:lnSpc>
              <a:spcBef>
                <a:spcPct val="50000"/>
              </a:spcBef>
              <a:buFontTx/>
              <a:buChar char="•"/>
            </a:pPr>
            <a:r>
              <a:rPr lang="en-US" sz="2000" b="1" dirty="0">
                <a:solidFill>
                  <a:srgbClr val="0B3D91"/>
                </a:solidFill>
                <a:latin typeface="Tahoma" pitchFamily="34" charset="0"/>
              </a:rPr>
              <a:t> </a:t>
            </a:r>
            <a:r>
              <a:rPr lang="en-US" sz="2000" b="1" dirty="0" err="1">
                <a:solidFill>
                  <a:srgbClr val="0B3D91"/>
                </a:solidFill>
                <a:latin typeface="Tahoma" pitchFamily="34" charset="0"/>
              </a:rPr>
              <a:t>t</a:t>
            </a:r>
            <a:r>
              <a:rPr lang="en-US" sz="2000" b="1" baseline="-25000" dirty="0" err="1">
                <a:solidFill>
                  <a:srgbClr val="0B3D91"/>
                </a:solidFill>
                <a:latin typeface="Tahoma" pitchFamily="34" charset="0"/>
              </a:rPr>
              <a:t>min</a:t>
            </a:r>
            <a:r>
              <a:rPr lang="en-US" sz="2000" b="1" baseline="-25000" dirty="0">
                <a:solidFill>
                  <a:srgbClr val="0B3D91"/>
                </a:solidFill>
                <a:latin typeface="Tahoma" pitchFamily="34" charset="0"/>
              </a:rPr>
              <a:t>  </a:t>
            </a:r>
            <a:r>
              <a:rPr lang="en-US" sz="2000" b="1" dirty="0">
                <a:solidFill>
                  <a:srgbClr val="0B3D91"/>
                </a:solidFill>
                <a:latin typeface="Tahoma" pitchFamily="34" charset="0"/>
              </a:rPr>
              <a:t>is the point in time where the probability of failure = </a:t>
            </a:r>
            <a:r>
              <a:rPr lang="en-US" sz="2000" b="1" dirty="0" err="1">
                <a:solidFill>
                  <a:srgbClr val="0B3D91"/>
                </a:solidFill>
                <a:latin typeface="Tahoma" pitchFamily="34" charset="0"/>
              </a:rPr>
              <a:t>p</a:t>
            </a:r>
            <a:r>
              <a:rPr lang="en-US" sz="2000" b="1" baseline="-25000" dirty="0" err="1">
                <a:solidFill>
                  <a:srgbClr val="0B3D91"/>
                </a:solidFill>
                <a:latin typeface="Tahoma" pitchFamily="34" charset="0"/>
              </a:rPr>
              <a:t>min</a:t>
            </a:r>
            <a:r>
              <a:rPr lang="en-US" sz="2000" dirty="0">
                <a:solidFill>
                  <a:srgbClr val="000000"/>
                </a:solidFill>
                <a:latin typeface="Tahoma" pitchFamily="34" charset="0"/>
              </a:rPr>
              <a:t> </a:t>
            </a:r>
          </a:p>
        </p:txBody>
      </p:sp>
      <p:sp>
        <p:nvSpPr>
          <p:cNvPr id="21517" name="AutoShape 14"/>
          <p:cNvSpPr>
            <a:spLocks noChangeArrowheads="1"/>
          </p:cNvSpPr>
          <p:nvPr/>
        </p:nvSpPr>
        <p:spPr bwMode="auto">
          <a:xfrm>
            <a:off x="1984375" y="4751588"/>
            <a:ext cx="3316288" cy="655637"/>
          </a:xfrm>
          <a:prstGeom prst="wedgeRoundRectCallout">
            <a:avLst>
              <a:gd name="adj1" fmla="val 15486"/>
              <a:gd name="adj2" fmla="val -95037"/>
              <a:gd name="adj3" fmla="val 16667"/>
            </a:avLst>
          </a:prstGeom>
          <a:solidFill>
            <a:srgbClr val="FFFFCC"/>
          </a:solidFill>
          <a:ln w="9525">
            <a:solidFill>
              <a:schemeClr val="tx1"/>
            </a:solidFill>
            <a:miter lim="800000"/>
            <a:headEnd/>
            <a:tailEnd/>
          </a:ln>
        </p:spPr>
        <p:txBody>
          <a:bodyPr lIns="96661" tIns="48331" rIns="96661" bIns="48331"/>
          <a:lstStyle/>
          <a:p>
            <a:pPr algn="ctr" defTabSz="966788">
              <a:lnSpc>
                <a:spcPct val="85000"/>
              </a:lnSpc>
            </a:pPr>
            <a:r>
              <a:rPr lang="en-US" sz="1700" b="1">
                <a:solidFill>
                  <a:srgbClr val="0B3D91"/>
                </a:solidFill>
                <a:latin typeface="Tahoma" pitchFamily="34" charset="0"/>
              </a:rPr>
              <a:t>Any point to the right satisfies this requirement</a:t>
            </a:r>
            <a:endParaRPr lang="en-US" sz="1700" b="1" baseline="-25000">
              <a:solidFill>
                <a:srgbClr val="0B3D91"/>
              </a:solidFill>
              <a:latin typeface="Tahoma" pitchFamily="34" charset="0"/>
            </a:endParaRPr>
          </a:p>
        </p:txBody>
      </p:sp>
      <p:sp>
        <p:nvSpPr>
          <p:cNvPr id="21518" name="Text Box 15"/>
          <p:cNvSpPr txBox="1">
            <a:spLocks noChangeArrowheads="1"/>
          </p:cNvSpPr>
          <p:nvPr/>
        </p:nvSpPr>
        <p:spPr bwMode="auto">
          <a:xfrm>
            <a:off x="3598863" y="335458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min</a:t>
            </a:r>
          </a:p>
        </p:txBody>
      </p:sp>
      <p:sp>
        <p:nvSpPr>
          <p:cNvPr id="21519" name="Line 16"/>
          <p:cNvSpPr>
            <a:spLocks noChangeShapeType="1"/>
          </p:cNvSpPr>
          <p:nvPr/>
        </p:nvSpPr>
        <p:spPr bwMode="auto">
          <a:xfrm>
            <a:off x="3910013" y="3680025"/>
            <a:ext cx="0" cy="477838"/>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1520" name="AutoShape 17"/>
          <p:cNvSpPr>
            <a:spLocks noChangeArrowheads="1"/>
          </p:cNvSpPr>
          <p:nvPr/>
        </p:nvSpPr>
        <p:spPr bwMode="auto">
          <a:xfrm>
            <a:off x="3910013" y="4292800"/>
            <a:ext cx="1146175" cy="211138"/>
          </a:xfrm>
          <a:prstGeom prst="rightArrow">
            <a:avLst>
              <a:gd name="adj1" fmla="val 50000"/>
              <a:gd name="adj2" fmla="val 135714"/>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1521" name="Text Box 18"/>
          <p:cNvSpPr txBox="1">
            <a:spLocks noChangeArrowheads="1"/>
          </p:cNvSpPr>
          <p:nvPr/>
        </p:nvSpPr>
        <p:spPr bwMode="auto">
          <a:xfrm>
            <a:off x="4178300" y="336093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max</a:t>
            </a:r>
          </a:p>
        </p:txBody>
      </p:sp>
      <p:sp>
        <p:nvSpPr>
          <p:cNvPr id="21522" name="Line 19"/>
          <p:cNvSpPr>
            <a:spLocks noChangeShapeType="1"/>
          </p:cNvSpPr>
          <p:nvPr/>
        </p:nvSpPr>
        <p:spPr bwMode="auto">
          <a:xfrm>
            <a:off x="4562475" y="3687963"/>
            <a:ext cx="0" cy="4794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1523" name="Rectangle 20"/>
          <p:cNvSpPr>
            <a:spLocks noChangeArrowheads="1"/>
          </p:cNvSpPr>
          <p:nvPr/>
        </p:nvSpPr>
        <p:spPr bwMode="auto">
          <a:xfrm>
            <a:off x="0" y="206375"/>
            <a:ext cx="8124825" cy="755650"/>
          </a:xfrm>
          <a:prstGeom prst="rect">
            <a:avLst/>
          </a:prstGeom>
          <a:noFill/>
          <a:ln w="9525" algn="ctr">
            <a:noFill/>
            <a:miter lim="800000"/>
            <a:headEnd/>
            <a:tailEnd/>
          </a:ln>
        </p:spPr>
        <p:txBody>
          <a:bodyPr anchor="ctr"/>
          <a:lstStyle/>
          <a:p>
            <a:r>
              <a:rPr lang="en-US" sz="2400" dirty="0" smtClean="0">
                <a:solidFill>
                  <a:srgbClr val="000000"/>
                </a:solidFill>
                <a:latin typeface="Arial" charset="0"/>
              </a:rPr>
              <a:t>Max Probability </a:t>
            </a:r>
            <a:r>
              <a:rPr lang="en-US" sz="2400" dirty="0">
                <a:solidFill>
                  <a:srgbClr val="000000"/>
                </a:solidFill>
                <a:latin typeface="Arial" charset="0"/>
              </a:rPr>
              <a:t>of </a:t>
            </a:r>
            <a:r>
              <a:rPr lang="en-US" sz="2400" dirty="0" smtClean="0">
                <a:solidFill>
                  <a:srgbClr val="000000"/>
                </a:solidFill>
                <a:latin typeface="Arial" charset="0"/>
              </a:rPr>
              <a:t>Unfounded Maintenance</a:t>
            </a:r>
            <a:endParaRPr lang="en-US" sz="2400" dirty="0">
              <a:solidFill>
                <a:srgbClr val="000000"/>
              </a:solidFill>
              <a:latin typeface="Arial" charset="0"/>
            </a:endParaRPr>
          </a:p>
        </p:txBody>
      </p:sp>
      <p:sp>
        <p:nvSpPr>
          <p:cNvPr id="21524" name="Text Box 21"/>
          <p:cNvSpPr txBox="1">
            <a:spLocks noChangeArrowheads="1"/>
          </p:cNvSpPr>
          <p:nvPr/>
        </p:nvSpPr>
        <p:spPr bwMode="auto">
          <a:xfrm>
            <a:off x="5794375" y="3376813"/>
            <a:ext cx="3349625" cy="542343"/>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dirty="0">
                <a:solidFill>
                  <a:srgbClr val="0B3D91"/>
                </a:solidFill>
                <a:latin typeface="Tahoma" pitchFamily="34" charset="0"/>
              </a:rPr>
              <a:t>Probability of </a:t>
            </a:r>
            <a:r>
              <a:rPr lang="en-US" sz="1700" b="1" dirty="0" smtClean="0">
                <a:solidFill>
                  <a:srgbClr val="0B3D91"/>
                </a:solidFill>
                <a:latin typeface="Tahoma" pitchFamily="34" charset="0"/>
              </a:rPr>
              <a:t>unfounded maintenance </a:t>
            </a:r>
            <a:r>
              <a:rPr lang="en-US" sz="1700" b="1" dirty="0">
                <a:solidFill>
                  <a:srgbClr val="0B3D91"/>
                </a:solidFill>
                <a:latin typeface="Tahoma" pitchFamily="34" charset="0"/>
              </a:rPr>
              <a:t>= red area</a:t>
            </a:r>
          </a:p>
        </p:txBody>
      </p:sp>
      <p:sp>
        <p:nvSpPr>
          <p:cNvPr id="21525" name="Line 22"/>
          <p:cNvSpPr>
            <a:spLocks noChangeShapeType="1"/>
          </p:cNvSpPr>
          <p:nvPr/>
        </p:nvSpPr>
        <p:spPr bwMode="auto">
          <a:xfrm flipH="1">
            <a:off x="5495925" y="3670500"/>
            <a:ext cx="619125" cy="2000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1526" name="Text Box 23"/>
          <p:cNvSpPr txBox="1">
            <a:spLocks noChangeArrowheads="1"/>
          </p:cNvSpPr>
          <p:nvPr/>
        </p:nvSpPr>
        <p:spPr bwMode="auto">
          <a:xfrm>
            <a:off x="5156200" y="3045025"/>
            <a:ext cx="1479550" cy="328613"/>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b="1">
                <a:solidFill>
                  <a:srgbClr val="000000"/>
                </a:solidFill>
                <a:latin typeface="Tahoma" pitchFamily="34" charset="0"/>
              </a:rPr>
              <a:t>Failure pdf </a:t>
            </a:r>
          </a:p>
        </p:txBody>
      </p:sp>
      <p:sp>
        <p:nvSpPr>
          <p:cNvPr id="24" name="Freeform 4"/>
          <p:cNvSpPr>
            <a:spLocks/>
          </p:cNvSpPr>
          <p:nvPr/>
        </p:nvSpPr>
        <p:spPr bwMode="auto">
          <a:xfrm>
            <a:off x="571968" y="2766355"/>
            <a:ext cx="6765925" cy="3216434"/>
          </a:xfrm>
          <a:custGeom>
            <a:avLst/>
            <a:gdLst>
              <a:gd name="T0" fmla="*/ 0 w 3348"/>
              <a:gd name="T1" fmla="*/ 0 h 1720"/>
              <a:gd name="T2" fmla="*/ 0 w 3348"/>
              <a:gd name="T3" fmla="*/ 2147483647 h 1720"/>
              <a:gd name="T4" fmla="*/ 2147483647 w 3348"/>
              <a:gd name="T5" fmla="*/ 2147483647 h 1720"/>
              <a:gd name="T6" fmla="*/ 0 60000 65536"/>
              <a:gd name="T7" fmla="*/ 0 60000 65536"/>
              <a:gd name="T8" fmla="*/ 0 60000 65536"/>
              <a:gd name="T9" fmla="*/ 0 w 3348"/>
              <a:gd name="T10" fmla="*/ 0 h 1720"/>
              <a:gd name="T11" fmla="*/ 3348 w 3348"/>
              <a:gd name="T12" fmla="*/ 1720 h 1720"/>
              <a:gd name="connsiteX0" fmla="*/ 0 w 10000"/>
              <a:gd name="connsiteY0" fmla="*/ 0 h 32017"/>
              <a:gd name="connsiteX1" fmla="*/ 0 w 10000"/>
              <a:gd name="connsiteY1" fmla="*/ 32017 h 32017"/>
              <a:gd name="connsiteX2" fmla="*/ 10000 w 10000"/>
              <a:gd name="connsiteY2" fmla="*/ 32017 h 32017"/>
              <a:gd name="connsiteX0" fmla="*/ 0 w 10000"/>
              <a:gd name="connsiteY0" fmla="*/ 0 h 85862"/>
              <a:gd name="connsiteX1" fmla="*/ 0 w 10000"/>
              <a:gd name="connsiteY1" fmla="*/ 85862 h 85862"/>
              <a:gd name="connsiteX2" fmla="*/ 10000 w 10000"/>
              <a:gd name="connsiteY2" fmla="*/ 85862 h 85862"/>
            </a:gdLst>
            <a:ahLst/>
            <a:cxnLst>
              <a:cxn ang="0">
                <a:pos x="connsiteX0" y="connsiteY0"/>
              </a:cxn>
              <a:cxn ang="0">
                <a:pos x="connsiteX1" y="connsiteY1"/>
              </a:cxn>
              <a:cxn ang="0">
                <a:pos x="connsiteX2" y="connsiteY2"/>
              </a:cxn>
            </a:cxnLst>
            <a:rect l="l" t="t" r="r" b="b"/>
            <a:pathLst>
              <a:path w="10000" h="85862">
                <a:moveTo>
                  <a:pt x="0" y="0"/>
                </a:moveTo>
                <a:lnTo>
                  <a:pt x="0" y="85862"/>
                </a:lnTo>
                <a:lnTo>
                  <a:pt x="10000" y="85862"/>
                </a:lnTo>
              </a:path>
            </a:pathLst>
          </a:custGeom>
          <a:noFill/>
          <a:ln w="9525" cap="flat" cmpd="sng">
            <a:solidFill>
              <a:schemeClr val="tx1"/>
            </a:solidFill>
            <a:prstDash val="solid"/>
            <a:round/>
            <a:headEnd/>
            <a:tailEnd/>
          </a:ln>
        </p:spPr>
        <p:txBody>
          <a:bodyPr wrap="square" lIns="96661" tIns="48331" rIns="96661" bIns="48331">
            <a:spAutoFit/>
          </a:bodyPr>
          <a:lstStyle/>
          <a:p>
            <a:endParaRPr lang="en-US">
              <a:solidFill>
                <a:srgbClr val="000000"/>
              </a:solidFill>
              <a:latin typeface="Tahoma" pitchFamily="34" charset="0"/>
            </a:endParaRPr>
          </a:p>
        </p:txBody>
      </p:sp>
      <p:sp>
        <p:nvSpPr>
          <p:cNvPr id="25" name="Text Box 5"/>
          <p:cNvSpPr txBox="1">
            <a:spLocks noChangeArrowheads="1"/>
          </p:cNvSpPr>
          <p:nvPr/>
        </p:nvSpPr>
        <p:spPr bwMode="auto">
          <a:xfrm rot="-5400000">
            <a:off x="-530319" y="3761687"/>
            <a:ext cx="1810871" cy="411538"/>
          </a:xfrm>
          <a:prstGeom prst="rect">
            <a:avLst/>
          </a:prstGeom>
          <a:noFill/>
          <a:ln w="9525">
            <a:noFill/>
            <a:miter lim="800000"/>
            <a:headEnd/>
            <a:tailEnd/>
          </a:ln>
        </p:spPr>
        <p:txBody>
          <a:bodyPr wrap="square" lIns="96661" tIns="48331" rIns="96661" bIns="48331">
            <a:spAutoFit/>
          </a:bodyPr>
          <a:lstStyle/>
          <a:p>
            <a:pPr>
              <a:lnSpc>
                <a:spcPct val="85000"/>
              </a:lnSpc>
              <a:spcBef>
                <a:spcPct val="50000"/>
              </a:spcBef>
            </a:pPr>
            <a:r>
              <a:rPr lang="en-US" sz="2400" b="1" dirty="0">
                <a:solidFill>
                  <a:srgbClr val="0B3D91"/>
                </a:solidFill>
                <a:latin typeface="Tahoma" pitchFamily="34" charset="0"/>
              </a:rPr>
              <a:t>Damage</a:t>
            </a:r>
          </a:p>
        </p:txBody>
      </p:sp>
      <p:sp>
        <p:nvSpPr>
          <p:cNvPr id="26" name="Text Box 9"/>
          <p:cNvSpPr txBox="1">
            <a:spLocks noChangeArrowheads="1"/>
          </p:cNvSpPr>
          <p:nvPr/>
        </p:nvSpPr>
        <p:spPr bwMode="auto">
          <a:xfrm>
            <a:off x="6086475" y="6004125"/>
            <a:ext cx="2590800" cy="40640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B3D91"/>
                </a:solidFill>
                <a:latin typeface="Tahoma" pitchFamily="34" charset="0"/>
              </a:rPr>
              <a:t>Time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reeform 2"/>
          <p:cNvSpPr>
            <a:spLocks/>
          </p:cNvSpPr>
          <p:nvPr/>
        </p:nvSpPr>
        <p:spPr bwMode="auto">
          <a:xfrm>
            <a:off x="3917950" y="3643313"/>
            <a:ext cx="646113" cy="328612"/>
          </a:xfrm>
          <a:custGeom>
            <a:avLst/>
            <a:gdLst>
              <a:gd name="T0" fmla="*/ 2147483647 w 376"/>
              <a:gd name="T1" fmla="*/ 0 h 177"/>
              <a:gd name="T2" fmla="*/ 2147483647 w 376"/>
              <a:gd name="T3" fmla="*/ 2147483647 h 177"/>
              <a:gd name="T4" fmla="*/ 2147483647 w 376"/>
              <a:gd name="T5" fmla="*/ 2147483647 h 177"/>
              <a:gd name="T6" fmla="*/ 0 w 376"/>
              <a:gd name="T7" fmla="*/ 2147483647 h 177"/>
              <a:gd name="T8" fmla="*/ 2147483647 w 376"/>
              <a:gd name="T9" fmla="*/ 2147483647 h 177"/>
              <a:gd name="T10" fmla="*/ 2147483647 w 376"/>
              <a:gd name="T11" fmla="*/ 2147483647 h 177"/>
              <a:gd name="T12" fmla="*/ 2147483647 w 376"/>
              <a:gd name="T13" fmla="*/ 0 h 177"/>
              <a:gd name="T14" fmla="*/ 0 60000 65536"/>
              <a:gd name="T15" fmla="*/ 0 60000 65536"/>
              <a:gd name="T16" fmla="*/ 0 60000 65536"/>
              <a:gd name="T17" fmla="*/ 0 60000 65536"/>
              <a:gd name="T18" fmla="*/ 0 60000 65536"/>
              <a:gd name="T19" fmla="*/ 0 60000 65536"/>
              <a:gd name="T20" fmla="*/ 0 60000 65536"/>
              <a:gd name="T21" fmla="*/ 0 w 376"/>
              <a:gd name="T22" fmla="*/ 0 h 177"/>
              <a:gd name="T23" fmla="*/ 376 w 376"/>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 h="177">
                <a:moveTo>
                  <a:pt x="373" y="0"/>
                </a:moveTo>
                <a:lnTo>
                  <a:pt x="189" y="90"/>
                </a:lnTo>
                <a:lnTo>
                  <a:pt x="84" y="119"/>
                </a:lnTo>
                <a:lnTo>
                  <a:pt x="0" y="134"/>
                </a:lnTo>
                <a:lnTo>
                  <a:pt x="1" y="177"/>
                </a:lnTo>
                <a:lnTo>
                  <a:pt x="376" y="173"/>
                </a:lnTo>
                <a:lnTo>
                  <a:pt x="373" y="0"/>
                </a:lnTo>
                <a:close/>
              </a:path>
            </a:pathLst>
          </a:custGeom>
          <a:solidFill>
            <a:srgbClr val="3366FF"/>
          </a:solidFill>
          <a:ln w="9525">
            <a:noFill/>
            <a:round/>
            <a:headEnd/>
            <a:tailEnd/>
          </a:ln>
        </p:spPr>
        <p:txBody>
          <a:bodyPr/>
          <a:lstStyle/>
          <a:p>
            <a:endParaRPr lang="en-US">
              <a:solidFill>
                <a:srgbClr val="000000"/>
              </a:solidFill>
              <a:latin typeface="Tahoma" pitchFamily="34" charset="0"/>
            </a:endParaRPr>
          </a:p>
        </p:txBody>
      </p:sp>
      <p:sp>
        <p:nvSpPr>
          <p:cNvPr id="22530" name="Freeform 3"/>
          <p:cNvSpPr>
            <a:spLocks/>
          </p:cNvSpPr>
          <p:nvPr/>
        </p:nvSpPr>
        <p:spPr bwMode="auto">
          <a:xfrm>
            <a:off x="4559300" y="3336925"/>
            <a:ext cx="2300288" cy="622300"/>
          </a:xfrm>
          <a:custGeom>
            <a:avLst/>
            <a:gdLst>
              <a:gd name="T0" fmla="*/ 2147483647 w 1338"/>
              <a:gd name="T1" fmla="*/ 2147483647 h 335"/>
              <a:gd name="T2" fmla="*/ 2147483647 w 1338"/>
              <a:gd name="T3" fmla="*/ 2147483647 h 335"/>
              <a:gd name="T4" fmla="*/ 2147483647 w 1338"/>
              <a:gd name="T5" fmla="*/ 2147483647 h 335"/>
              <a:gd name="T6" fmla="*/ 2147483647 w 1338"/>
              <a:gd name="T7" fmla="*/ 2147483647 h 335"/>
              <a:gd name="T8" fmla="*/ 2147483647 w 1338"/>
              <a:gd name="T9" fmla="*/ 2147483647 h 335"/>
              <a:gd name="T10" fmla="*/ 2147483647 w 1338"/>
              <a:gd name="T11" fmla="*/ 0 h 335"/>
              <a:gd name="T12" fmla="*/ 2147483647 w 1338"/>
              <a:gd name="T13" fmla="*/ 2147483647 h 335"/>
              <a:gd name="T14" fmla="*/ 2147483647 w 1338"/>
              <a:gd name="T15" fmla="*/ 2147483647 h 335"/>
              <a:gd name="T16" fmla="*/ 2147483647 w 1338"/>
              <a:gd name="T17" fmla="*/ 2147483647 h 335"/>
              <a:gd name="T18" fmla="*/ 2147483647 w 1338"/>
              <a:gd name="T19" fmla="*/ 2147483647 h 335"/>
              <a:gd name="T20" fmla="*/ 2147483647 w 1338"/>
              <a:gd name="T21" fmla="*/ 2147483647 h 335"/>
              <a:gd name="T22" fmla="*/ 2147483647 w 1338"/>
              <a:gd name="T23" fmla="*/ 2147483647 h 335"/>
              <a:gd name="T24" fmla="*/ 2147483647 w 1338"/>
              <a:gd name="T25" fmla="*/ 2147483647 h 335"/>
              <a:gd name="T26" fmla="*/ 2147483647 w 1338"/>
              <a:gd name="T27" fmla="*/ 2147483647 h 335"/>
              <a:gd name="T28" fmla="*/ 2147483647 w 1338"/>
              <a:gd name="T29" fmla="*/ 2147483647 h 335"/>
              <a:gd name="T30" fmla="*/ 2147483647 w 1338"/>
              <a:gd name="T31" fmla="*/ 2147483647 h 335"/>
              <a:gd name="T32" fmla="*/ 2147483647 w 1338"/>
              <a:gd name="T33" fmla="*/ 2147483647 h 335"/>
              <a:gd name="T34" fmla="*/ 2147483647 w 1338"/>
              <a:gd name="T35" fmla="*/ 2147483647 h 335"/>
              <a:gd name="T36" fmla="*/ 0 w 1338"/>
              <a:gd name="T37" fmla="*/ 2147483647 h 335"/>
              <a:gd name="T38" fmla="*/ 2147483647 w 1338"/>
              <a:gd name="T39" fmla="*/ 2147483647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8"/>
              <a:gd name="T61" fmla="*/ 0 h 335"/>
              <a:gd name="T62" fmla="*/ 1338 w 1338"/>
              <a:gd name="T63" fmla="*/ 335 h 3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8" h="335">
                <a:moveTo>
                  <a:pt x="3" y="155"/>
                </a:moveTo>
                <a:lnTo>
                  <a:pt x="69" y="119"/>
                </a:lnTo>
                <a:lnTo>
                  <a:pt x="131" y="81"/>
                </a:lnTo>
                <a:lnTo>
                  <a:pt x="206" y="38"/>
                </a:lnTo>
                <a:lnTo>
                  <a:pt x="278" y="9"/>
                </a:lnTo>
                <a:lnTo>
                  <a:pt x="371" y="0"/>
                </a:lnTo>
                <a:lnTo>
                  <a:pt x="450" y="8"/>
                </a:lnTo>
                <a:lnTo>
                  <a:pt x="510" y="26"/>
                </a:lnTo>
                <a:lnTo>
                  <a:pt x="570" y="54"/>
                </a:lnTo>
                <a:lnTo>
                  <a:pt x="627" y="86"/>
                </a:lnTo>
                <a:lnTo>
                  <a:pt x="702" y="131"/>
                </a:lnTo>
                <a:lnTo>
                  <a:pt x="804" y="197"/>
                </a:lnTo>
                <a:lnTo>
                  <a:pt x="881" y="239"/>
                </a:lnTo>
                <a:lnTo>
                  <a:pt x="971" y="272"/>
                </a:lnTo>
                <a:lnTo>
                  <a:pt x="1052" y="287"/>
                </a:lnTo>
                <a:lnTo>
                  <a:pt x="1184" y="308"/>
                </a:lnTo>
                <a:lnTo>
                  <a:pt x="1335" y="323"/>
                </a:lnTo>
                <a:lnTo>
                  <a:pt x="1338" y="335"/>
                </a:lnTo>
                <a:lnTo>
                  <a:pt x="0" y="333"/>
                </a:lnTo>
                <a:lnTo>
                  <a:pt x="3" y="155"/>
                </a:lnTo>
                <a:close/>
              </a:path>
            </a:pathLst>
          </a:custGeom>
          <a:solidFill>
            <a:srgbClr val="F6BEA8"/>
          </a:solidFill>
          <a:ln w="9525">
            <a:noFill/>
            <a:round/>
            <a:headEnd/>
            <a:tailEnd/>
          </a:ln>
        </p:spPr>
        <p:txBody>
          <a:bodyPr/>
          <a:lstStyle/>
          <a:p>
            <a:endParaRPr lang="en-US">
              <a:solidFill>
                <a:srgbClr val="000000"/>
              </a:solidFill>
              <a:latin typeface="Tahoma" pitchFamily="34" charset="0"/>
            </a:endParaRPr>
          </a:p>
        </p:txBody>
      </p:sp>
      <p:sp>
        <p:nvSpPr>
          <p:cNvPr id="22533" name="Line 6"/>
          <p:cNvSpPr>
            <a:spLocks noChangeShapeType="1"/>
          </p:cNvSpPr>
          <p:nvPr/>
        </p:nvSpPr>
        <p:spPr bwMode="auto">
          <a:xfrm>
            <a:off x="1066800" y="3978275"/>
            <a:ext cx="6904038" cy="0"/>
          </a:xfrm>
          <a:prstGeom prst="line">
            <a:avLst/>
          </a:prstGeom>
          <a:noFill/>
          <a:ln w="38100">
            <a:solidFill>
              <a:schemeClr val="tx1"/>
            </a:solidFill>
            <a:prstDash val="lgDash"/>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2534" name="Freeform 7"/>
          <p:cNvSpPr>
            <a:spLocks/>
          </p:cNvSpPr>
          <p:nvPr/>
        </p:nvSpPr>
        <p:spPr bwMode="auto">
          <a:xfrm>
            <a:off x="3562350" y="3335338"/>
            <a:ext cx="3282950" cy="588962"/>
          </a:xfrm>
          <a:custGeom>
            <a:avLst/>
            <a:gdLst>
              <a:gd name="T0" fmla="*/ 2147483647 w 1201"/>
              <a:gd name="T1" fmla="*/ 2147483647 h 922"/>
              <a:gd name="T2" fmla="*/ 2147483647 w 1201"/>
              <a:gd name="T3" fmla="*/ 2147483647 h 922"/>
              <a:gd name="T4" fmla="*/ 2147483647 w 1201"/>
              <a:gd name="T5" fmla="*/ 2147483647 h 922"/>
              <a:gd name="T6" fmla="*/ 2147483647 w 1201"/>
              <a:gd name="T7" fmla="*/ 2147483647 h 922"/>
              <a:gd name="T8" fmla="*/ 2147483647 w 1201"/>
              <a:gd name="T9" fmla="*/ 2147483647 h 922"/>
              <a:gd name="T10" fmla="*/ 2147483647 w 1201"/>
              <a:gd name="T11" fmla="*/ 2147483647 h 922"/>
              <a:gd name="T12" fmla="*/ 2147483647 w 1201"/>
              <a:gd name="T13" fmla="*/ 2147483647 h 922"/>
              <a:gd name="T14" fmla="*/ 2147483647 w 1201"/>
              <a:gd name="T15" fmla="*/ 2147483647 h 922"/>
              <a:gd name="T16" fmla="*/ 2147483647 w 1201"/>
              <a:gd name="T17" fmla="*/ 2147483647 h 922"/>
              <a:gd name="T18" fmla="*/ 2147483647 w 1201"/>
              <a:gd name="T19" fmla="*/ 2147483647 h 922"/>
              <a:gd name="T20" fmla="*/ 2147483647 w 1201"/>
              <a:gd name="T21" fmla="*/ 2147483647 h 922"/>
              <a:gd name="T22" fmla="*/ 2147483647 w 1201"/>
              <a:gd name="T23" fmla="*/ 2147483647 h 922"/>
              <a:gd name="T24" fmla="*/ 2147483647 w 1201"/>
              <a:gd name="T25" fmla="*/ 2147483647 h 922"/>
              <a:gd name="T26" fmla="*/ 2147483647 w 1201"/>
              <a:gd name="T27" fmla="*/ 2147483647 h 922"/>
              <a:gd name="T28" fmla="*/ 2147483647 w 1201"/>
              <a:gd name="T29" fmla="*/ 2147483647 h 922"/>
              <a:gd name="T30" fmla="*/ 2147483647 w 1201"/>
              <a:gd name="T31" fmla="*/ 2147483647 h 922"/>
              <a:gd name="T32" fmla="*/ 2147483647 w 1201"/>
              <a:gd name="T33" fmla="*/ 2147483647 h 922"/>
              <a:gd name="T34" fmla="*/ 2147483647 w 1201"/>
              <a:gd name="T35" fmla="*/ 2147483647 h 922"/>
              <a:gd name="T36" fmla="*/ 2147483647 w 1201"/>
              <a:gd name="T37" fmla="*/ 2147483647 h 922"/>
              <a:gd name="T38" fmla="*/ 2147483647 w 1201"/>
              <a:gd name="T39" fmla="*/ 2147483647 h 922"/>
              <a:gd name="T40" fmla="*/ 2147483647 w 1201"/>
              <a:gd name="T41" fmla="*/ 2147483647 h 922"/>
              <a:gd name="T42" fmla="*/ 2147483647 w 1201"/>
              <a:gd name="T43" fmla="*/ 2147483647 h 922"/>
              <a:gd name="T44" fmla="*/ 2147483647 w 1201"/>
              <a:gd name="T45" fmla="*/ 2147483647 h 922"/>
              <a:gd name="T46" fmla="*/ 2147483647 w 1201"/>
              <a:gd name="T47" fmla="*/ 2147483647 h 922"/>
              <a:gd name="T48" fmla="*/ 2147483647 w 1201"/>
              <a:gd name="T49" fmla="*/ 2147483647 h 922"/>
              <a:gd name="T50" fmla="*/ 2147483647 w 1201"/>
              <a:gd name="T51" fmla="*/ 2147483647 h 922"/>
              <a:gd name="T52" fmla="*/ 2147483647 w 1201"/>
              <a:gd name="T53" fmla="*/ 2147483647 h 922"/>
              <a:gd name="T54" fmla="*/ 2147483647 w 1201"/>
              <a:gd name="T55" fmla="*/ 2147483647 h 922"/>
              <a:gd name="T56" fmla="*/ 2147483647 w 1201"/>
              <a:gd name="T57" fmla="*/ 2147483647 h 922"/>
              <a:gd name="T58" fmla="*/ 2147483647 w 1201"/>
              <a:gd name="T59" fmla="*/ 0 h 922"/>
              <a:gd name="T60" fmla="*/ 2147483647 w 1201"/>
              <a:gd name="T61" fmla="*/ 2147483647 h 922"/>
              <a:gd name="T62" fmla="*/ 2147483647 w 1201"/>
              <a:gd name="T63" fmla="*/ 2147483647 h 922"/>
              <a:gd name="T64" fmla="*/ 2147483647 w 1201"/>
              <a:gd name="T65" fmla="*/ 2147483647 h 922"/>
              <a:gd name="T66" fmla="*/ 2147483647 w 1201"/>
              <a:gd name="T67" fmla="*/ 2147483647 h 922"/>
              <a:gd name="T68" fmla="*/ 2147483647 w 1201"/>
              <a:gd name="T69" fmla="*/ 2147483647 h 922"/>
              <a:gd name="T70" fmla="*/ 2147483647 w 1201"/>
              <a:gd name="T71" fmla="*/ 2147483647 h 922"/>
              <a:gd name="T72" fmla="*/ 2147483647 w 1201"/>
              <a:gd name="T73" fmla="*/ 2147483647 h 922"/>
              <a:gd name="T74" fmla="*/ 2147483647 w 1201"/>
              <a:gd name="T75" fmla="*/ 2147483647 h 922"/>
              <a:gd name="T76" fmla="*/ 2147483647 w 1201"/>
              <a:gd name="T77" fmla="*/ 2147483647 h 922"/>
              <a:gd name="T78" fmla="*/ 2147483647 w 1201"/>
              <a:gd name="T79" fmla="*/ 2147483647 h 922"/>
              <a:gd name="T80" fmla="*/ 2147483647 w 1201"/>
              <a:gd name="T81" fmla="*/ 2147483647 h 922"/>
              <a:gd name="T82" fmla="*/ 2147483647 w 1201"/>
              <a:gd name="T83" fmla="*/ 2147483647 h 922"/>
              <a:gd name="T84" fmla="*/ 2147483647 w 1201"/>
              <a:gd name="T85" fmla="*/ 2147483647 h 922"/>
              <a:gd name="T86" fmla="*/ 2147483647 w 1201"/>
              <a:gd name="T87" fmla="*/ 2147483647 h 922"/>
              <a:gd name="T88" fmla="*/ 2147483647 w 1201"/>
              <a:gd name="T89" fmla="*/ 2147483647 h 922"/>
              <a:gd name="T90" fmla="*/ 2147483647 w 1201"/>
              <a:gd name="T91" fmla="*/ 2147483647 h 922"/>
              <a:gd name="T92" fmla="*/ 2147483647 w 1201"/>
              <a:gd name="T93" fmla="*/ 2147483647 h 922"/>
              <a:gd name="T94" fmla="*/ 2147483647 w 1201"/>
              <a:gd name="T95" fmla="*/ 2147483647 h 922"/>
              <a:gd name="T96" fmla="*/ 2147483647 w 1201"/>
              <a:gd name="T97" fmla="*/ 2147483647 h 922"/>
              <a:gd name="T98" fmla="*/ 2147483647 w 1201"/>
              <a:gd name="T99" fmla="*/ 2147483647 h 922"/>
              <a:gd name="T100" fmla="*/ 2147483647 w 1201"/>
              <a:gd name="T101" fmla="*/ 2147483647 h 922"/>
              <a:gd name="T102" fmla="*/ 2147483647 w 1201"/>
              <a:gd name="T103" fmla="*/ 2147483647 h 922"/>
              <a:gd name="T104" fmla="*/ 2147483647 w 1201"/>
              <a:gd name="T105" fmla="*/ 2147483647 h 922"/>
              <a:gd name="T106" fmla="*/ 2147483647 w 1201"/>
              <a:gd name="T107" fmla="*/ 2147483647 h 922"/>
              <a:gd name="T108" fmla="*/ 2147483647 w 1201"/>
              <a:gd name="T109" fmla="*/ 2147483647 h 922"/>
              <a:gd name="T110" fmla="*/ 2147483647 w 1201"/>
              <a:gd name="T111" fmla="*/ 2147483647 h 922"/>
              <a:gd name="T112" fmla="*/ 2147483647 w 1201"/>
              <a:gd name="T113" fmla="*/ 2147483647 h 922"/>
              <a:gd name="T114" fmla="*/ 2147483647 w 1201"/>
              <a:gd name="T115" fmla="*/ 2147483647 h 922"/>
              <a:gd name="T116" fmla="*/ 2147483647 w 1201"/>
              <a:gd name="T117" fmla="*/ 2147483647 h 9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1"/>
              <a:gd name="T178" fmla="*/ 0 h 922"/>
              <a:gd name="T179" fmla="*/ 1201 w 1201"/>
              <a:gd name="T180" fmla="*/ 922 h 9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1" h="922">
                <a:moveTo>
                  <a:pt x="0" y="921"/>
                </a:moveTo>
                <a:lnTo>
                  <a:pt x="2" y="917"/>
                </a:lnTo>
                <a:lnTo>
                  <a:pt x="5" y="917"/>
                </a:lnTo>
                <a:lnTo>
                  <a:pt x="8" y="917"/>
                </a:lnTo>
                <a:lnTo>
                  <a:pt x="10" y="917"/>
                </a:lnTo>
                <a:lnTo>
                  <a:pt x="13" y="917"/>
                </a:lnTo>
                <a:lnTo>
                  <a:pt x="16" y="917"/>
                </a:lnTo>
                <a:lnTo>
                  <a:pt x="19" y="914"/>
                </a:lnTo>
                <a:lnTo>
                  <a:pt x="22" y="914"/>
                </a:lnTo>
                <a:lnTo>
                  <a:pt x="24" y="914"/>
                </a:lnTo>
                <a:lnTo>
                  <a:pt x="27" y="914"/>
                </a:lnTo>
                <a:lnTo>
                  <a:pt x="30" y="914"/>
                </a:lnTo>
                <a:lnTo>
                  <a:pt x="32" y="911"/>
                </a:lnTo>
                <a:lnTo>
                  <a:pt x="35" y="911"/>
                </a:lnTo>
                <a:lnTo>
                  <a:pt x="38" y="911"/>
                </a:lnTo>
                <a:lnTo>
                  <a:pt x="41" y="911"/>
                </a:lnTo>
                <a:lnTo>
                  <a:pt x="44" y="911"/>
                </a:lnTo>
                <a:lnTo>
                  <a:pt x="47" y="908"/>
                </a:lnTo>
                <a:lnTo>
                  <a:pt x="49" y="908"/>
                </a:lnTo>
                <a:lnTo>
                  <a:pt x="52" y="908"/>
                </a:lnTo>
                <a:lnTo>
                  <a:pt x="55" y="905"/>
                </a:lnTo>
                <a:lnTo>
                  <a:pt x="57" y="905"/>
                </a:lnTo>
                <a:lnTo>
                  <a:pt x="60" y="905"/>
                </a:lnTo>
                <a:lnTo>
                  <a:pt x="63" y="905"/>
                </a:lnTo>
                <a:lnTo>
                  <a:pt x="66" y="902"/>
                </a:lnTo>
                <a:lnTo>
                  <a:pt x="69" y="902"/>
                </a:lnTo>
                <a:lnTo>
                  <a:pt x="71" y="902"/>
                </a:lnTo>
                <a:lnTo>
                  <a:pt x="74" y="899"/>
                </a:lnTo>
                <a:lnTo>
                  <a:pt x="77" y="899"/>
                </a:lnTo>
                <a:lnTo>
                  <a:pt x="80" y="899"/>
                </a:lnTo>
                <a:lnTo>
                  <a:pt x="82" y="896"/>
                </a:lnTo>
                <a:lnTo>
                  <a:pt x="85" y="896"/>
                </a:lnTo>
                <a:lnTo>
                  <a:pt x="88" y="893"/>
                </a:lnTo>
                <a:lnTo>
                  <a:pt x="91" y="893"/>
                </a:lnTo>
                <a:lnTo>
                  <a:pt x="94" y="893"/>
                </a:lnTo>
                <a:lnTo>
                  <a:pt x="96" y="890"/>
                </a:lnTo>
                <a:lnTo>
                  <a:pt x="99" y="890"/>
                </a:lnTo>
                <a:lnTo>
                  <a:pt x="102" y="887"/>
                </a:lnTo>
                <a:lnTo>
                  <a:pt x="105" y="887"/>
                </a:lnTo>
                <a:lnTo>
                  <a:pt x="107" y="883"/>
                </a:lnTo>
                <a:lnTo>
                  <a:pt x="110" y="883"/>
                </a:lnTo>
                <a:lnTo>
                  <a:pt x="113" y="880"/>
                </a:lnTo>
                <a:lnTo>
                  <a:pt x="116" y="880"/>
                </a:lnTo>
                <a:lnTo>
                  <a:pt x="119" y="878"/>
                </a:lnTo>
                <a:lnTo>
                  <a:pt x="121" y="878"/>
                </a:lnTo>
                <a:lnTo>
                  <a:pt x="124" y="874"/>
                </a:lnTo>
                <a:lnTo>
                  <a:pt x="127" y="871"/>
                </a:lnTo>
                <a:lnTo>
                  <a:pt x="130" y="871"/>
                </a:lnTo>
                <a:lnTo>
                  <a:pt x="133" y="868"/>
                </a:lnTo>
                <a:lnTo>
                  <a:pt x="135" y="865"/>
                </a:lnTo>
                <a:lnTo>
                  <a:pt x="138" y="865"/>
                </a:lnTo>
                <a:lnTo>
                  <a:pt x="141" y="862"/>
                </a:lnTo>
                <a:lnTo>
                  <a:pt x="143" y="859"/>
                </a:lnTo>
                <a:lnTo>
                  <a:pt x="146" y="856"/>
                </a:lnTo>
                <a:lnTo>
                  <a:pt x="149" y="856"/>
                </a:lnTo>
                <a:lnTo>
                  <a:pt x="152" y="853"/>
                </a:lnTo>
                <a:lnTo>
                  <a:pt x="155" y="850"/>
                </a:lnTo>
                <a:lnTo>
                  <a:pt x="158" y="850"/>
                </a:lnTo>
                <a:lnTo>
                  <a:pt x="160" y="847"/>
                </a:lnTo>
                <a:lnTo>
                  <a:pt x="163" y="844"/>
                </a:lnTo>
                <a:lnTo>
                  <a:pt x="166" y="840"/>
                </a:lnTo>
                <a:lnTo>
                  <a:pt x="168" y="837"/>
                </a:lnTo>
                <a:lnTo>
                  <a:pt x="171" y="835"/>
                </a:lnTo>
                <a:lnTo>
                  <a:pt x="174" y="835"/>
                </a:lnTo>
                <a:lnTo>
                  <a:pt x="177" y="832"/>
                </a:lnTo>
                <a:lnTo>
                  <a:pt x="180" y="828"/>
                </a:lnTo>
                <a:lnTo>
                  <a:pt x="182" y="825"/>
                </a:lnTo>
                <a:lnTo>
                  <a:pt x="182" y="822"/>
                </a:lnTo>
                <a:lnTo>
                  <a:pt x="185" y="819"/>
                </a:lnTo>
                <a:lnTo>
                  <a:pt x="188" y="819"/>
                </a:lnTo>
                <a:lnTo>
                  <a:pt x="190" y="816"/>
                </a:lnTo>
                <a:lnTo>
                  <a:pt x="190" y="813"/>
                </a:lnTo>
                <a:lnTo>
                  <a:pt x="193" y="810"/>
                </a:lnTo>
                <a:lnTo>
                  <a:pt x="196" y="807"/>
                </a:lnTo>
                <a:lnTo>
                  <a:pt x="199" y="804"/>
                </a:lnTo>
                <a:lnTo>
                  <a:pt x="202" y="801"/>
                </a:lnTo>
                <a:lnTo>
                  <a:pt x="205" y="797"/>
                </a:lnTo>
                <a:lnTo>
                  <a:pt x="207" y="794"/>
                </a:lnTo>
                <a:lnTo>
                  <a:pt x="210" y="792"/>
                </a:lnTo>
                <a:lnTo>
                  <a:pt x="210" y="789"/>
                </a:lnTo>
                <a:lnTo>
                  <a:pt x="213" y="785"/>
                </a:lnTo>
                <a:lnTo>
                  <a:pt x="215" y="782"/>
                </a:lnTo>
                <a:lnTo>
                  <a:pt x="218" y="779"/>
                </a:lnTo>
                <a:lnTo>
                  <a:pt x="218" y="776"/>
                </a:lnTo>
                <a:lnTo>
                  <a:pt x="221" y="773"/>
                </a:lnTo>
                <a:lnTo>
                  <a:pt x="224" y="770"/>
                </a:lnTo>
                <a:lnTo>
                  <a:pt x="227" y="767"/>
                </a:lnTo>
                <a:lnTo>
                  <a:pt x="227" y="764"/>
                </a:lnTo>
                <a:lnTo>
                  <a:pt x="229" y="761"/>
                </a:lnTo>
                <a:lnTo>
                  <a:pt x="232" y="758"/>
                </a:lnTo>
                <a:lnTo>
                  <a:pt x="232" y="755"/>
                </a:lnTo>
                <a:lnTo>
                  <a:pt x="235" y="751"/>
                </a:lnTo>
                <a:lnTo>
                  <a:pt x="238" y="749"/>
                </a:lnTo>
                <a:lnTo>
                  <a:pt x="241" y="746"/>
                </a:lnTo>
                <a:lnTo>
                  <a:pt x="241" y="742"/>
                </a:lnTo>
                <a:lnTo>
                  <a:pt x="243" y="739"/>
                </a:lnTo>
                <a:lnTo>
                  <a:pt x="246" y="736"/>
                </a:lnTo>
                <a:lnTo>
                  <a:pt x="246" y="733"/>
                </a:lnTo>
                <a:lnTo>
                  <a:pt x="249" y="727"/>
                </a:lnTo>
                <a:lnTo>
                  <a:pt x="252" y="724"/>
                </a:lnTo>
                <a:lnTo>
                  <a:pt x="254" y="721"/>
                </a:lnTo>
                <a:lnTo>
                  <a:pt x="254" y="718"/>
                </a:lnTo>
                <a:lnTo>
                  <a:pt x="257" y="715"/>
                </a:lnTo>
                <a:lnTo>
                  <a:pt x="260" y="712"/>
                </a:lnTo>
                <a:lnTo>
                  <a:pt x="263" y="706"/>
                </a:lnTo>
                <a:lnTo>
                  <a:pt x="263" y="703"/>
                </a:lnTo>
                <a:lnTo>
                  <a:pt x="266" y="699"/>
                </a:lnTo>
                <a:lnTo>
                  <a:pt x="268" y="696"/>
                </a:lnTo>
                <a:lnTo>
                  <a:pt x="268" y="690"/>
                </a:lnTo>
                <a:lnTo>
                  <a:pt x="271" y="687"/>
                </a:lnTo>
                <a:lnTo>
                  <a:pt x="274" y="684"/>
                </a:lnTo>
                <a:lnTo>
                  <a:pt x="276" y="678"/>
                </a:lnTo>
                <a:lnTo>
                  <a:pt x="276" y="675"/>
                </a:lnTo>
                <a:lnTo>
                  <a:pt x="279" y="672"/>
                </a:lnTo>
                <a:lnTo>
                  <a:pt x="282" y="665"/>
                </a:lnTo>
                <a:lnTo>
                  <a:pt x="282" y="663"/>
                </a:lnTo>
                <a:lnTo>
                  <a:pt x="285" y="660"/>
                </a:lnTo>
                <a:lnTo>
                  <a:pt x="288" y="653"/>
                </a:lnTo>
                <a:lnTo>
                  <a:pt x="291" y="650"/>
                </a:lnTo>
                <a:lnTo>
                  <a:pt x="291" y="644"/>
                </a:lnTo>
                <a:lnTo>
                  <a:pt x="293" y="641"/>
                </a:lnTo>
                <a:lnTo>
                  <a:pt x="296" y="635"/>
                </a:lnTo>
                <a:lnTo>
                  <a:pt x="299" y="632"/>
                </a:lnTo>
                <a:lnTo>
                  <a:pt x="299" y="629"/>
                </a:lnTo>
                <a:lnTo>
                  <a:pt x="301" y="622"/>
                </a:lnTo>
                <a:lnTo>
                  <a:pt x="304" y="620"/>
                </a:lnTo>
                <a:lnTo>
                  <a:pt x="304" y="614"/>
                </a:lnTo>
                <a:lnTo>
                  <a:pt x="307" y="610"/>
                </a:lnTo>
                <a:lnTo>
                  <a:pt x="310" y="604"/>
                </a:lnTo>
                <a:lnTo>
                  <a:pt x="313" y="598"/>
                </a:lnTo>
                <a:lnTo>
                  <a:pt x="313" y="595"/>
                </a:lnTo>
                <a:lnTo>
                  <a:pt x="316" y="589"/>
                </a:lnTo>
                <a:lnTo>
                  <a:pt x="318" y="586"/>
                </a:lnTo>
                <a:lnTo>
                  <a:pt x="318" y="579"/>
                </a:lnTo>
                <a:lnTo>
                  <a:pt x="321" y="577"/>
                </a:lnTo>
                <a:lnTo>
                  <a:pt x="323" y="571"/>
                </a:lnTo>
                <a:lnTo>
                  <a:pt x="326" y="564"/>
                </a:lnTo>
                <a:lnTo>
                  <a:pt x="326" y="561"/>
                </a:lnTo>
                <a:lnTo>
                  <a:pt x="329" y="555"/>
                </a:lnTo>
                <a:lnTo>
                  <a:pt x="332" y="549"/>
                </a:lnTo>
                <a:lnTo>
                  <a:pt x="335" y="546"/>
                </a:lnTo>
                <a:lnTo>
                  <a:pt x="335" y="540"/>
                </a:lnTo>
                <a:lnTo>
                  <a:pt x="338" y="534"/>
                </a:lnTo>
                <a:lnTo>
                  <a:pt x="340" y="531"/>
                </a:lnTo>
                <a:lnTo>
                  <a:pt x="340" y="524"/>
                </a:lnTo>
                <a:lnTo>
                  <a:pt x="343" y="518"/>
                </a:lnTo>
                <a:lnTo>
                  <a:pt x="346" y="515"/>
                </a:lnTo>
                <a:lnTo>
                  <a:pt x="348" y="509"/>
                </a:lnTo>
                <a:lnTo>
                  <a:pt x="348" y="503"/>
                </a:lnTo>
                <a:lnTo>
                  <a:pt x="351" y="497"/>
                </a:lnTo>
                <a:lnTo>
                  <a:pt x="354" y="494"/>
                </a:lnTo>
                <a:lnTo>
                  <a:pt x="354" y="488"/>
                </a:lnTo>
                <a:lnTo>
                  <a:pt x="357" y="481"/>
                </a:lnTo>
                <a:lnTo>
                  <a:pt x="360" y="475"/>
                </a:lnTo>
                <a:lnTo>
                  <a:pt x="363" y="472"/>
                </a:lnTo>
                <a:lnTo>
                  <a:pt x="363" y="466"/>
                </a:lnTo>
                <a:lnTo>
                  <a:pt x="365" y="460"/>
                </a:lnTo>
                <a:lnTo>
                  <a:pt x="368" y="454"/>
                </a:lnTo>
                <a:lnTo>
                  <a:pt x="371" y="448"/>
                </a:lnTo>
                <a:lnTo>
                  <a:pt x="371" y="445"/>
                </a:lnTo>
                <a:lnTo>
                  <a:pt x="374" y="438"/>
                </a:lnTo>
                <a:lnTo>
                  <a:pt x="376" y="432"/>
                </a:lnTo>
                <a:lnTo>
                  <a:pt x="376" y="426"/>
                </a:lnTo>
                <a:lnTo>
                  <a:pt x="379" y="420"/>
                </a:lnTo>
                <a:lnTo>
                  <a:pt x="382" y="417"/>
                </a:lnTo>
                <a:lnTo>
                  <a:pt x="385" y="411"/>
                </a:lnTo>
                <a:lnTo>
                  <a:pt x="385" y="405"/>
                </a:lnTo>
                <a:lnTo>
                  <a:pt x="387" y="399"/>
                </a:lnTo>
                <a:lnTo>
                  <a:pt x="390" y="392"/>
                </a:lnTo>
                <a:lnTo>
                  <a:pt x="390" y="386"/>
                </a:lnTo>
                <a:lnTo>
                  <a:pt x="393" y="383"/>
                </a:lnTo>
                <a:lnTo>
                  <a:pt x="396" y="377"/>
                </a:lnTo>
                <a:lnTo>
                  <a:pt x="399" y="371"/>
                </a:lnTo>
                <a:lnTo>
                  <a:pt x="399" y="365"/>
                </a:lnTo>
                <a:lnTo>
                  <a:pt x="401" y="359"/>
                </a:lnTo>
                <a:lnTo>
                  <a:pt x="404" y="353"/>
                </a:lnTo>
                <a:lnTo>
                  <a:pt x="404" y="349"/>
                </a:lnTo>
                <a:lnTo>
                  <a:pt x="407" y="343"/>
                </a:lnTo>
                <a:lnTo>
                  <a:pt x="410" y="337"/>
                </a:lnTo>
                <a:lnTo>
                  <a:pt x="412" y="331"/>
                </a:lnTo>
                <a:lnTo>
                  <a:pt x="412" y="325"/>
                </a:lnTo>
                <a:lnTo>
                  <a:pt x="415" y="319"/>
                </a:lnTo>
                <a:lnTo>
                  <a:pt x="418" y="316"/>
                </a:lnTo>
                <a:lnTo>
                  <a:pt x="421" y="310"/>
                </a:lnTo>
                <a:lnTo>
                  <a:pt x="421" y="303"/>
                </a:lnTo>
                <a:lnTo>
                  <a:pt x="424" y="298"/>
                </a:lnTo>
                <a:lnTo>
                  <a:pt x="426" y="291"/>
                </a:lnTo>
                <a:lnTo>
                  <a:pt x="426" y="288"/>
                </a:lnTo>
                <a:lnTo>
                  <a:pt x="429" y="282"/>
                </a:lnTo>
                <a:lnTo>
                  <a:pt x="432" y="276"/>
                </a:lnTo>
                <a:lnTo>
                  <a:pt x="434" y="270"/>
                </a:lnTo>
                <a:lnTo>
                  <a:pt x="434" y="263"/>
                </a:lnTo>
                <a:lnTo>
                  <a:pt x="437" y="260"/>
                </a:lnTo>
                <a:lnTo>
                  <a:pt x="440" y="255"/>
                </a:lnTo>
                <a:lnTo>
                  <a:pt x="440" y="248"/>
                </a:lnTo>
                <a:lnTo>
                  <a:pt x="443" y="242"/>
                </a:lnTo>
                <a:lnTo>
                  <a:pt x="446" y="239"/>
                </a:lnTo>
                <a:lnTo>
                  <a:pt x="449" y="233"/>
                </a:lnTo>
                <a:lnTo>
                  <a:pt x="449" y="227"/>
                </a:lnTo>
                <a:lnTo>
                  <a:pt x="451" y="220"/>
                </a:lnTo>
                <a:lnTo>
                  <a:pt x="454" y="217"/>
                </a:lnTo>
                <a:lnTo>
                  <a:pt x="457" y="212"/>
                </a:lnTo>
                <a:lnTo>
                  <a:pt x="457" y="205"/>
                </a:lnTo>
                <a:lnTo>
                  <a:pt x="459" y="202"/>
                </a:lnTo>
                <a:lnTo>
                  <a:pt x="462" y="196"/>
                </a:lnTo>
                <a:lnTo>
                  <a:pt x="462" y="190"/>
                </a:lnTo>
                <a:lnTo>
                  <a:pt x="465" y="187"/>
                </a:lnTo>
                <a:lnTo>
                  <a:pt x="468" y="181"/>
                </a:lnTo>
                <a:lnTo>
                  <a:pt x="471" y="178"/>
                </a:lnTo>
                <a:lnTo>
                  <a:pt x="471" y="171"/>
                </a:lnTo>
                <a:lnTo>
                  <a:pt x="473" y="165"/>
                </a:lnTo>
                <a:lnTo>
                  <a:pt x="476" y="162"/>
                </a:lnTo>
                <a:lnTo>
                  <a:pt x="476" y="156"/>
                </a:lnTo>
                <a:lnTo>
                  <a:pt x="479" y="153"/>
                </a:lnTo>
                <a:lnTo>
                  <a:pt x="482" y="147"/>
                </a:lnTo>
                <a:lnTo>
                  <a:pt x="484" y="144"/>
                </a:lnTo>
                <a:lnTo>
                  <a:pt x="484" y="138"/>
                </a:lnTo>
                <a:lnTo>
                  <a:pt x="487" y="135"/>
                </a:lnTo>
                <a:lnTo>
                  <a:pt x="490" y="128"/>
                </a:lnTo>
                <a:lnTo>
                  <a:pt x="493" y="126"/>
                </a:lnTo>
                <a:lnTo>
                  <a:pt x="493" y="122"/>
                </a:lnTo>
                <a:lnTo>
                  <a:pt x="496" y="116"/>
                </a:lnTo>
                <a:lnTo>
                  <a:pt x="498" y="113"/>
                </a:lnTo>
                <a:lnTo>
                  <a:pt x="498" y="107"/>
                </a:lnTo>
                <a:lnTo>
                  <a:pt x="501" y="104"/>
                </a:lnTo>
                <a:lnTo>
                  <a:pt x="504" y="101"/>
                </a:lnTo>
                <a:lnTo>
                  <a:pt x="507" y="98"/>
                </a:lnTo>
                <a:lnTo>
                  <a:pt x="507" y="92"/>
                </a:lnTo>
                <a:lnTo>
                  <a:pt x="509" y="88"/>
                </a:lnTo>
                <a:lnTo>
                  <a:pt x="512" y="85"/>
                </a:lnTo>
                <a:lnTo>
                  <a:pt x="512" y="83"/>
                </a:lnTo>
                <a:lnTo>
                  <a:pt x="515" y="76"/>
                </a:lnTo>
                <a:lnTo>
                  <a:pt x="518" y="73"/>
                </a:lnTo>
                <a:lnTo>
                  <a:pt x="520" y="70"/>
                </a:lnTo>
                <a:lnTo>
                  <a:pt x="520" y="67"/>
                </a:lnTo>
                <a:lnTo>
                  <a:pt x="523" y="64"/>
                </a:lnTo>
                <a:lnTo>
                  <a:pt x="526" y="61"/>
                </a:lnTo>
                <a:lnTo>
                  <a:pt x="529" y="58"/>
                </a:lnTo>
                <a:lnTo>
                  <a:pt x="529" y="55"/>
                </a:lnTo>
                <a:lnTo>
                  <a:pt x="532" y="52"/>
                </a:lnTo>
                <a:lnTo>
                  <a:pt x="534" y="49"/>
                </a:lnTo>
                <a:lnTo>
                  <a:pt x="534" y="45"/>
                </a:lnTo>
                <a:lnTo>
                  <a:pt x="537" y="42"/>
                </a:lnTo>
                <a:lnTo>
                  <a:pt x="540" y="40"/>
                </a:lnTo>
                <a:lnTo>
                  <a:pt x="543" y="37"/>
                </a:lnTo>
                <a:lnTo>
                  <a:pt x="545" y="33"/>
                </a:lnTo>
                <a:lnTo>
                  <a:pt x="548" y="30"/>
                </a:lnTo>
                <a:lnTo>
                  <a:pt x="548" y="27"/>
                </a:lnTo>
                <a:lnTo>
                  <a:pt x="551" y="24"/>
                </a:lnTo>
                <a:lnTo>
                  <a:pt x="554" y="24"/>
                </a:lnTo>
                <a:lnTo>
                  <a:pt x="557" y="21"/>
                </a:lnTo>
                <a:lnTo>
                  <a:pt x="559" y="18"/>
                </a:lnTo>
                <a:lnTo>
                  <a:pt x="562" y="15"/>
                </a:lnTo>
                <a:lnTo>
                  <a:pt x="565" y="12"/>
                </a:lnTo>
                <a:lnTo>
                  <a:pt x="567" y="12"/>
                </a:lnTo>
                <a:lnTo>
                  <a:pt x="570" y="9"/>
                </a:lnTo>
                <a:lnTo>
                  <a:pt x="573" y="6"/>
                </a:lnTo>
                <a:lnTo>
                  <a:pt x="576" y="6"/>
                </a:lnTo>
                <a:lnTo>
                  <a:pt x="579" y="2"/>
                </a:lnTo>
                <a:lnTo>
                  <a:pt x="582" y="2"/>
                </a:lnTo>
                <a:lnTo>
                  <a:pt x="584" y="2"/>
                </a:lnTo>
                <a:lnTo>
                  <a:pt x="587" y="0"/>
                </a:lnTo>
                <a:lnTo>
                  <a:pt x="590" y="0"/>
                </a:lnTo>
                <a:lnTo>
                  <a:pt x="592" y="0"/>
                </a:lnTo>
                <a:lnTo>
                  <a:pt x="595" y="0"/>
                </a:lnTo>
                <a:lnTo>
                  <a:pt x="598" y="0"/>
                </a:lnTo>
                <a:lnTo>
                  <a:pt x="601" y="0"/>
                </a:lnTo>
                <a:lnTo>
                  <a:pt x="604" y="0"/>
                </a:lnTo>
                <a:lnTo>
                  <a:pt x="607" y="0"/>
                </a:lnTo>
                <a:lnTo>
                  <a:pt x="609" y="0"/>
                </a:lnTo>
                <a:lnTo>
                  <a:pt x="612" y="0"/>
                </a:lnTo>
                <a:lnTo>
                  <a:pt x="615" y="2"/>
                </a:lnTo>
                <a:lnTo>
                  <a:pt x="617" y="2"/>
                </a:lnTo>
                <a:lnTo>
                  <a:pt x="620" y="6"/>
                </a:lnTo>
                <a:lnTo>
                  <a:pt x="623" y="6"/>
                </a:lnTo>
                <a:lnTo>
                  <a:pt x="626" y="6"/>
                </a:lnTo>
                <a:lnTo>
                  <a:pt x="629" y="9"/>
                </a:lnTo>
                <a:lnTo>
                  <a:pt x="631" y="12"/>
                </a:lnTo>
                <a:lnTo>
                  <a:pt x="634" y="15"/>
                </a:lnTo>
                <a:lnTo>
                  <a:pt x="637" y="15"/>
                </a:lnTo>
                <a:lnTo>
                  <a:pt x="640" y="18"/>
                </a:lnTo>
                <a:lnTo>
                  <a:pt x="642" y="21"/>
                </a:lnTo>
                <a:lnTo>
                  <a:pt x="645" y="24"/>
                </a:lnTo>
                <a:lnTo>
                  <a:pt x="648" y="24"/>
                </a:lnTo>
                <a:lnTo>
                  <a:pt x="651" y="27"/>
                </a:lnTo>
                <a:lnTo>
                  <a:pt x="651" y="30"/>
                </a:lnTo>
                <a:lnTo>
                  <a:pt x="654" y="33"/>
                </a:lnTo>
                <a:lnTo>
                  <a:pt x="656" y="37"/>
                </a:lnTo>
                <a:lnTo>
                  <a:pt x="659" y="40"/>
                </a:lnTo>
                <a:lnTo>
                  <a:pt x="662" y="42"/>
                </a:lnTo>
                <a:lnTo>
                  <a:pt x="665" y="45"/>
                </a:lnTo>
                <a:lnTo>
                  <a:pt x="665" y="49"/>
                </a:lnTo>
                <a:lnTo>
                  <a:pt x="667" y="52"/>
                </a:lnTo>
                <a:lnTo>
                  <a:pt x="670" y="55"/>
                </a:lnTo>
                <a:lnTo>
                  <a:pt x="670" y="58"/>
                </a:lnTo>
                <a:lnTo>
                  <a:pt x="673" y="61"/>
                </a:lnTo>
                <a:lnTo>
                  <a:pt x="676" y="64"/>
                </a:lnTo>
                <a:lnTo>
                  <a:pt x="678" y="67"/>
                </a:lnTo>
                <a:lnTo>
                  <a:pt x="678" y="70"/>
                </a:lnTo>
                <a:lnTo>
                  <a:pt x="681" y="73"/>
                </a:lnTo>
                <a:lnTo>
                  <a:pt x="684" y="76"/>
                </a:lnTo>
                <a:lnTo>
                  <a:pt x="687" y="83"/>
                </a:lnTo>
                <a:lnTo>
                  <a:pt x="687" y="85"/>
                </a:lnTo>
                <a:lnTo>
                  <a:pt x="690" y="88"/>
                </a:lnTo>
                <a:lnTo>
                  <a:pt x="692" y="92"/>
                </a:lnTo>
                <a:lnTo>
                  <a:pt x="692" y="98"/>
                </a:lnTo>
                <a:lnTo>
                  <a:pt x="695" y="101"/>
                </a:lnTo>
                <a:lnTo>
                  <a:pt x="698" y="104"/>
                </a:lnTo>
                <a:lnTo>
                  <a:pt x="701" y="107"/>
                </a:lnTo>
                <a:lnTo>
                  <a:pt x="701" y="113"/>
                </a:lnTo>
                <a:lnTo>
                  <a:pt x="703" y="116"/>
                </a:lnTo>
                <a:lnTo>
                  <a:pt x="706" y="122"/>
                </a:lnTo>
                <a:lnTo>
                  <a:pt x="706" y="126"/>
                </a:lnTo>
                <a:lnTo>
                  <a:pt x="709" y="128"/>
                </a:lnTo>
                <a:lnTo>
                  <a:pt x="712" y="135"/>
                </a:lnTo>
                <a:lnTo>
                  <a:pt x="715" y="138"/>
                </a:lnTo>
                <a:lnTo>
                  <a:pt x="715" y="144"/>
                </a:lnTo>
                <a:lnTo>
                  <a:pt x="717" y="147"/>
                </a:lnTo>
                <a:lnTo>
                  <a:pt x="720" y="153"/>
                </a:lnTo>
                <a:lnTo>
                  <a:pt x="723" y="156"/>
                </a:lnTo>
                <a:lnTo>
                  <a:pt x="723" y="162"/>
                </a:lnTo>
                <a:lnTo>
                  <a:pt x="725" y="165"/>
                </a:lnTo>
                <a:lnTo>
                  <a:pt x="728" y="171"/>
                </a:lnTo>
                <a:lnTo>
                  <a:pt x="728" y="178"/>
                </a:lnTo>
                <a:lnTo>
                  <a:pt x="731" y="181"/>
                </a:lnTo>
                <a:lnTo>
                  <a:pt x="734" y="187"/>
                </a:lnTo>
                <a:lnTo>
                  <a:pt x="737" y="190"/>
                </a:lnTo>
                <a:lnTo>
                  <a:pt x="737" y="196"/>
                </a:lnTo>
                <a:lnTo>
                  <a:pt x="740" y="202"/>
                </a:lnTo>
                <a:lnTo>
                  <a:pt x="742" y="205"/>
                </a:lnTo>
                <a:lnTo>
                  <a:pt x="742" y="212"/>
                </a:lnTo>
                <a:lnTo>
                  <a:pt x="745" y="217"/>
                </a:lnTo>
                <a:lnTo>
                  <a:pt x="748" y="220"/>
                </a:lnTo>
                <a:lnTo>
                  <a:pt x="750" y="227"/>
                </a:lnTo>
                <a:lnTo>
                  <a:pt x="750" y="233"/>
                </a:lnTo>
                <a:lnTo>
                  <a:pt x="753" y="239"/>
                </a:lnTo>
                <a:lnTo>
                  <a:pt x="756" y="242"/>
                </a:lnTo>
                <a:lnTo>
                  <a:pt x="759" y="248"/>
                </a:lnTo>
                <a:lnTo>
                  <a:pt x="759" y="255"/>
                </a:lnTo>
                <a:lnTo>
                  <a:pt x="762" y="260"/>
                </a:lnTo>
                <a:lnTo>
                  <a:pt x="764" y="263"/>
                </a:lnTo>
                <a:lnTo>
                  <a:pt x="764" y="270"/>
                </a:lnTo>
                <a:lnTo>
                  <a:pt x="767" y="276"/>
                </a:lnTo>
                <a:lnTo>
                  <a:pt x="770" y="282"/>
                </a:lnTo>
                <a:lnTo>
                  <a:pt x="773" y="288"/>
                </a:lnTo>
                <a:lnTo>
                  <a:pt x="773" y="291"/>
                </a:lnTo>
                <a:lnTo>
                  <a:pt x="775" y="298"/>
                </a:lnTo>
                <a:lnTo>
                  <a:pt x="778" y="303"/>
                </a:lnTo>
                <a:lnTo>
                  <a:pt x="778" y="310"/>
                </a:lnTo>
                <a:lnTo>
                  <a:pt x="781" y="316"/>
                </a:lnTo>
                <a:lnTo>
                  <a:pt x="784" y="319"/>
                </a:lnTo>
                <a:lnTo>
                  <a:pt x="787" y="325"/>
                </a:lnTo>
                <a:lnTo>
                  <a:pt x="787" y="331"/>
                </a:lnTo>
                <a:lnTo>
                  <a:pt x="789" y="337"/>
                </a:lnTo>
                <a:lnTo>
                  <a:pt x="792" y="343"/>
                </a:lnTo>
                <a:lnTo>
                  <a:pt x="795" y="349"/>
                </a:lnTo>
                <a:lnTo>
                  <a:pt x="795" y="353"/>
                </a:lnTo>
                <a:lnTo>
                  <a:pt x="798" y="359"/>
                </a:lnTo>
                <a:lnTo>
                  <a:pt x="800" y="365"/>
                </a:lnTo>
                <a:lnTo>
                  <a:pt x="800" y="371"/>
                </a:lnTo>
                <a:lnTo>
                  <a:pt x="803" y="377"/>
                </a:lnTo>
                <a:lnTo>
                  <a:pt x="806" y="383"/>
                </a:lnTo>
                <a:lnTo>
                  <a:pt x="809" y="386"/>
                </a:lnTo>
                <a:lnTo>
                  <a:pt x="809" y="392"/>
                </a:lnTo>
                <a:lnTo>
                  <a:pt x="811" y="399"/>
                </a:lnTo>
                <a:lnTo>
                  <a:pt x="814" y="405"/>
                </a:lnTo>
                <a:lnTo>
                  <a:pt x="814" y="411"/>
                </a:lnTo>
                <a:lnTo>
                  <a:pt x="817" y="417"/>
                </a:lnTo>
                <a:lnTo>
                  <a:pt x="820" y="420"/>
                </a:lnTo>
                <a:lnTo>
                  <a:pt x="823" y="426"/>
                </a:lnTo>
                <a:lnTo>
                  <a:pt x="823" y="432"/>
                </a:lnTo>
                <a:lnTo>
                  <a:pt x="825" y="438"/>
                </a:lnTo>
                <a:lnTo>
                  <a:pt x="828" y="445"/>
                </a:lnTo>
                <a:lnTo>
                  <a:pt x="828" y="448"/>
                </a:lnTo>
                <a:lnTo>
                  <a:pt x="831" y="454"/>
                </a:lnTo>
                <a:lnTo>
                  <a:pt x="834" y="460"/>
                </a:lnTo>
                <a:lnTo>
                  <a:pt x="836" y="466"/>
                </a:lnTo>
                <a:lnTo>
                  <a:pt x="836" y="472"/>
                </a:lnTo>
                <a:lnTo>
                  <a:pt x="839" y="475"/>
                </a:lnTo>
                <a:lnTo>
                  <a:pt x="842" y="481"/>
                </a:lnTo>
                <a:lnTo>
                  <a:pt x="845" y="488"/>
                </a:lnTo>
                <a:lnTo>
                  <a:pt x="845" y="494"/>
                </a:lnTo>
                <a:lnTo>
                  <a:pt x="848" y="497"/>
                </a:lnTo>
                <a:lnTo>
                  <a:pt x="851" y="503"/>
                </a:lnTo>
                <a:lnTo>
                  <a:pt x="851" y="509"/>
                </a:lnTo>
                <a:lnTo>
                  <a:pt x="853" y="515"/>
                </a:lnTo>
                <a:lnTo>
                  <a:pt x="856" y="518"/>
                </a:lnTo>
                <a:lnTo>
                  <a:pt x="859" y="524"/>
                </a:lnTo>
                <a:lnTo>
                  <a:pt x="859" y="531"/>
                </a:lnTo>
                <a:lnTo>
                  <a:pt x="861" y="534"/>
                </a:lnTo>
                <a:lnTo>
                  <a:pt x="864" y="540"/>
                </a:lnTo>
                <a:lnTo>
                  <a:pt x="864" y="546"/>
                </a:lnTo>
                <a:lnTo>
                  <a:pt x="867" y="549"/>
                </a:lnTo>
                <a:lnTo>
                  <a:pt x="870" y="555"/>
                </a:lnTo>
                <a:lnTo>
                  <a:pt x="873" y="561"/>
                </a:lnTo>
                <a:lnTo>
                  <a:pt x="873" y="564"/>
                </a:lnTo>
                <a:lnTo>
                  <a:pt x="875" y="571"/>
                </a:lnTo>
                <a:lnTo>
                  <a:pt x="878" y="577"/>
                </a:lnTo>
                <a:lnTo>
                  <a:pt x="881" y="579"/>
                </a:lnTo>
                <a:lnTo>
                  <a:pt x="881" y="586"/>
                </a:lnTo>
                <a:lnTo>
                  <a:pt x="883" y="589"/>
                </a:lnTo>
                <a:lnTo>
                  <a:pt x="886" y="595"/>
                </a:lnTo>
                <a:lnTo>
                  <a:pt x="886" y="598"/>
                </a:lnTo>
                <a:lnTo>
                  <a:pt x="889" y="604"/>
                </a:lnTo>
                <a:lnTo>
                  <a:pt x="892" y="610"/>
                </a:lnTo>
                <a:lnTo>
                  <a:pt x="895" y="614"/>
                </a:lnTo>
                <a:lnTo>
                  <a:pt x="895" y="620"/>
                </a:lnTo>
                <a:lnTo>
                  <a:pt x="898" y="622"/>
                </a:lnTo>
                <a:lnTo>
                  <a:pt x="900" y="629"/>
                </a:lnTo>
                <a:lnTo>
                  <a:pt x="900" y="632"/>
                </a:lnTo>
                <a:lnTo>
                  <a:pt x="903" y="635"/>
                </a:lnTo>
                <a:lnTo>
                  <a:pt x="906" y="641"/>
                </a:lnTo>
                <a:lnTo>
                  <a:pt x="908" y="644"/>
                </a:lnTo>
                <a:lnTo>
                  <a:pt x="908" y="650"/>
                </a:lnTo>
                <a:lnTo>
                  <a:pt x="911" y="653"/>
                </a:lnTo>
                <a:lnTo>
                  <a:pt x="914" y="660"/>
                </a:lnTo>
                <a:lnTo>
                  <a:pt x="917" y="663"/>
                </a:lnTo>
                <a:lnTo>
                  <a:pt x="917" y="665"/>
                </a:lnTo>
                <a:lnTo>
                  <a:pt x="920" y="672"/>
                </a:lnTo>
                <a:lnTo>
                  <a:pt x="922" y="675"/>
                </a:lnTo>
                <a:lnTo>
                  <a:pt x="922" y="678"/>
                </a:lnTo>
                <a:lnTo>
                  <a:pt x="925" y="684"/>
                </a:lnTo>
                <a:lnTo>
                  <a:pt x="928" y="687"/>
                </a:lnTo>
                <a:lnTo>
                  <a:pt x="931" y="690"/>
                </a:lnTo>
                <a:lnTo>
                  <a:pt x="931" y="696"/>
                </a:lnTo>
                <a:lnTo>
                  <a:pt x="933" y="699"/>
                </a:lnTo>
                <a:lnTo>
                  <a:pt x="936" y="703"/>
                </a:lnTo>
                <a:lnTo>
                  <a:pt x="936" y="706"/>
                </a:lnTo>
                <a:lnTo>
                  <a:pt x="939" y="712"/>
                </a:lnTo>
                <a:lnTo>
                  <a:pt x="942" y="715"/>
                </a:lnTo>
                <a:lnTo>
                  <a:pt x="945" y="718"/>
                </a:lnTo>
                <a:lnTo>
                  <a:pt x="945" y="721"/>
                </a:lnTo>
                <a:lnTo>
                  <a:pt x="947" y="724"/>
                </a:lnTo>
                <a:lnTo>
                  <a:pt x="950" y="727"/>
                </a:lnTo>
                <a:lnTo>
                  <a:pt x="953" y="733"/>
                </a:lnTo>
                <a:lnTo>
                  <a:pt x="953" y="736"/>
                </a:lnTo>
                <a:lnTo>
                  <a:pt x="956" y="739"/>
                </a:lnTo>
                <a:lnTo>
                  <a:pt x="958" y="742"/>
                </a:lnTo>
                <a:lnTo>
                  <a:pt x="958" y="746"/>
                </a:lnTo>
                <a:lnTo>
                  <a:pt x="961" y="749"/>
                </a:lnTo>
                <a:lnTo>
                  <a:pt x="964" y="751"/>
                </a:lnTo>
                <a:lnTo>
                  <a:pt x="967" y="755"/>
                </a:lnTo>
                <a:lnTo>
                  <a:pt x="967" y="758"/>
                </a:lnTo>
                <a:lnTo>
                  <a:pt x="969" y="761"/>
                </a:lnTo>
                <a:lnTo>
                  <a:pt x="972" y="764"/>
                </a:lnTo>
                <a:lnTo>
                  <a:pt x="972" y="767"/>
                </a:lnTo>
                <a:lnTo>
                  <a:pt x="975" y="770"/>
                </a:lnTo>
                <a:lnTo>
                  <a:pt x="978" y="773"/>
                </a:lnTo>
                <a:lnTo>
                  <a:pt x="981" y="776"/>
                </a:lnTo>
                <a:lnTo>
                  <a:pt x="981" y="779"/>
                </a:lnTo>
                <a:lnTo>
                  <a:pt x="984" y="782"/>
                </a:lnTo>
                <a:lnTo>
                  <a:pt x="986" y="785"/>
                </a:lnTo>
                <a:lnTo>
                  <a:pt x="989" y="789"/>
                </a:lnTo>
                <a:lnTo>
                  <a:pt x="989" y="792"/>
                </a:lnTo>
                <a:lnTo>
                  <a:pt x="992" y="794"/>
                </a:lnTo>
                <a:lnTo>
                  <a:pt x="994" y="797"/>
                </a:lnTo>
                <a:lnTo>
                  <a:pt x="997" y="801"/>
                </a:lnTo>
                <a:lnTo>
                  <a:pt x="1000" y="804"/>
                </a:lnTo>
                <a:lnTo>
                  <a:pt x="1003" y="807"/>
                </a:lnTo>
                <a:lnTo>
                  <a:pt x="1006" y="810"/>
                </a:lnTo>
                <a:lnTo>
                  <a:pt x="1008" y="813"/>
                </a:lnTo>
                <a:lnTo>
                  <a:pt x="1008" y="816"/>
                </a:lnTo>
                <a:lnTo>
                  <a:pt x="1011" y="819"/>
                </a:lnTo>
                <a:lnTo>
                  <a:pt x="1014" y="819"/>
                </a:lnTo>
                <a:lnTo>
                  <a:pt x="1016" y="822"/>
                </a:lnTo>
                <a:lnTo>
                  <a:pt x="1016" y="825"/>
                </a:lnTo>
                <a:lnTo>
                  <a:pt x="1019" y="828"/>
                </a:lnTo>
                <a:lnTo>
                  <a:pt x="1022" y="832"/>
                </a:lnTo>
                <a:lnTo>
                  <a:pt x="1025" y="835"/>
                </a:lnTo>
                <a:lnTo>
                  <a:pt x="1028" y="835"/>
                </a:lnTo>
                <a:lnTo>
                  <a:pt x="1031" y="837"/>
                </a:lnTo>
                <a:lnTo>
                  <a:pt x="1033" y="840"/>
                </a:lnTo>
                <a:lnTo>
                  <a:pt x="1036" y="844"/>
                </a:lnTo>
                <a:lnTo>
                  <a:pt x="1039" y="847"/>
                </a:lnTo>
                <a:lnTo>
                  <a:pt x="1041" y="850"/>
                </a:lnTo>
                <a:lnTo>
                  <a:pt x="1044" y="853"/>
                </a:lnTo>
                <a:lnTo>
                  <a:pt x="1047" y="853"/>
                </a:lnTo>
                <a:lnTo>
                  <a:pt x="1050" y="856"/>
                </a:lnTo>
                <a:lnTo>
                  <a:pt x="1053" y="859"/>
                </a:lnTo>
                <a:lnTo>
                  <a:pt x="1056" y="859"/>
                </a:lnTo>
                <a:lnTo>
                  <a:pt x="1058" y="862"/>
                </a:lnTo>
                <a:lnTo>
                  <a:pt x="1061" y="865"/>
                </a:lnTo>
                <a:lnTo>
                  <a:pt x="1064" y="865"/>
                </a:lnTo>
                <a:lnTo>
                  <a:pt x="1066" y="868"/>
                </a:lnTo>
                <a:lnTo>
                  <a:pt x="1069" y="871"/>
                </a:lnTo>
                <a:lnTo>
                  <a:pt x="1072" y="871"/>
                </a:lnTo>
                <a:lnTo>
                  <a:pt x="1075" y="874"/>
                </a:lnTo>
                <a:lnTo>
                  <a:pt x="1078" y="878"/>
                </a:lnTo>
                <a:lnTo>
                  <a:pt x="1080" y="878"/>
                </a:lnTo>
                <a:lnTo>
                  <a:pt x="1083" y="880"/>
                </a:lnTo>
                <a:lnTo>
                  <a:pt x="1086" y="880"/>
                </a:lnTo>
                <a:lnTo>
                  <a:pt x="1089" y="883"/>
                </a:lnTo>
                <a:lnTo>
                  <a:pt x="1092" y="883"/>
                </a:lnTo>
                <a:lnTo>
                  <a:pt x="1094" y="887"/>
                </a:lnTo>
                <a:lnTo>
                  <a:pt x="1097" y="887"/>
                </a:lnTo>
                <a:lnTo>
                  <a:pt x="1100" y="890"/>
                </a:lnTo>
                <a:lnTo>
                  <a:pt x="1103" y="890"/>
                </a:lnTo>
                <a:lnTo>
                  <a:pt x="1105" y="893"/>
                </a:lnTo>
                <a:lnTo>
                  <a:pt x="1108" y="893"/>
                </a:lnTo>
                <a:lnTo>
                  <a:pt x="1111" y="896"/>
                </a:lnTo>
                <a:lnTo>
                  <a:pt x="1114" y="896"/>
                </a:lnTo>
                <a:lnTo>
                  <a:pt x="1117" y="896"/>
                </a:lnTo>
                <a:lnTo>
                  <a:pt x="1119" y="899"/>
                </a:lnTo>
                <a:lnTo>
                  <a:pt x="1122" y="899"/>
                </a:lnTo>
                <a:lnTo>
                  <a:pt x="1125" y="899"/>
                </a:lnTo>
                <a:lnTo>
                  <a:pt x="1127" y="902"/>
                </a:lnTo>
                <a:lnTo>
                  <a:pt x="1130" y="902"/>
                </a:lnTo>
                <a:lnTo>
                  <a:pt x="1133" y="902"/>
                </a:lnTo>
                <a:lnTo>
                  <a:pt x="1136" y="905"/>
                </a:lnTo>
                <a:lnTo>
                  <a:pt x="1139" y="905"/>
                </a:lnTo>
                <a:lnTo>
                  <a:pt x="1142" y="905"/>
                </a:lnTo>
                <a:lnTo>
                  <a:pt x="1144" y="905"/>
                </a:lnTo>
                <a:lnTo>
                  <a:pt x="1147" y="908"/>
                </a:lnTo>
                <a:lnTo>
                  <a:pt x="1150" y="908"/>
                </a:lnTo>
                <a:lnTo>
                  <a:pt x="1152" y="908"/>
                </a:lnTo>
                <a:lnTo>
                  <a:pt x="1155" y="911"/>
                </a:lnTo>
                <a:lnTo>
                  <a:pt x="1158" y="911"/>
                </a:lnTo>
                <a:lnTo>
                  <a:pt x="1161" y="911"/>
                </a:lnTo>
                <a:lnTo>
                  <a:pt x="1164" y="911"/>
                </a:lnTo>
                <a:lnTo>
                  <a:pt x="1166" y="914"/>
                </a:lnTo>
                <a:lnTo>
                  <a:pt x="1169" y="914"/>
                </a:lnTo>
                <a:lnTo>
                  <a:pt x="1172" y="914"/>
                </a:lnTo>
                <a:lnTo>
                  <a:pt x="1174" y="914"/>
                </a:lnTo>
                <a:lnTo>
                  <a:pt x="1177" y="914"/>
                </a:lnTo>
                <a:lnTo>
                  <a:pt x="1180" y="914"/>
                </a:lnTo>
                <a:lnTo>
                  <a:pt x="1183" y="917"/>
                </a:lnTo>
                <a:lnTo>
                  <a:pt x="1186" y="917"/>
                </a:lnTo>
                <a:lnTo>
                  <a:pt x="1189" y="917"/>
                </a:lnTo>
                <a:lnTo>
                  <a:pt x="1191" y="917"/>
                </a:lnTo>
                <a:lnTo>
                  <a:pt x="1194" y="917"/>
                </a:lnTo>
                <a:lnTo>
                  <a:pt x="1197" y="921"/>
                </a:lnTo>
                <a:lnTo>
                  <a:pt x="1200" y="921"/>
                </a:lnTo>
              </a:path>
            </a:pathLst>
          </a:custGeom>
          <a:noFill/>
          <a:ln w="28575" cap="rnd" cmpd="sng">
            <a:solidFill>
              <a:srgbClr val="FF0000"/>
            </a:solidFill>
            <a:prstDash val="solid"/>
            <a:round/>
            <a:headEnd type="none" w="sm" len="sm"/>
            <a:tailEnd type="none" w="sm" len="sm"/>
          </a:ln>
        </p:spPr>
        <p:txBody>
          <a:bodyPr/>
          <a:lstStyle/>
          <a:p>
            <a:endParaRPr lang="en-US">
              <a:solidFill>
                <a:srgbClr val="000000"/>
              </a:solidFill>
              <a:latin typeface="Tahoma" pitchFamily="34" charset="0"/>
            </a:endParaRPr>
          </a:p>
        </p:txBody>
      </p:sp>
      <p:sp>
        <p:nvSpPr>
          <p:cNvPr id="22535" name="Text Box 8"/>
          <p:cNvSpPr txBox="1">
            <a:spLocks noChangeArrowheads="1"/>
          </p:cNvSpPr>
          <p:nvPr/>
        </p:nvSpPr>
        <p:spPr bwMode="auto">
          <a:xfrm>
            <a:off x="5453063" y="3049588"/>
            <a:ext cx="1479550" cy="3286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b="1">
                <a:solidFill>
                  <a:srgbClr val="000000"/>
                </a:solidFill>
                <a:latin typeface="Tahoma" pitchFamily="34" charset="0"/>
              </a:rPr>
              <a:t>Failure pdf </a:t>
            </a:r>
          </a:p>
        </p:txBody>
      </p:sp>
      <p:sp>
        <p:nvSpPr>
          <p:cNvPr id="22537" name="Text Box 10"/>
          <p:cNvSpPr txBox="1">
            <a:spLocks noChangeArrowheads="1"/>
          </p:cNvSpPr>
          <p:nvPr/>
        </p:nvSpPr>
        <p:spPr bwMode="auto">
          <a:xfrm>
            <a:off x="6602413" y="3960813"/>
            <a:ext cx="2405062" cy="3286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b="1">
                <a:solidFill>
                  <a:srgbClr val="0B3D91"/>
                </a:solidFill>
                <a:latin typeface="Tahoma" pitchFamily="34" charset="0"/>
              </a:rPr>
              <a:t>Failure threshold </a:t>
            </a:r>
          </a:p>
        </p:txBody>
      </p:sp>
      <p:sp>
        <p:nvSpPr>
          <p:cNvPr id="22538" name="AutoShape 11"/>
          <p:cNvSpPr>
            <a:spLocks noChangeArrowheads="1"/>
          </p:cNvSpPr>
          <p:nvPr/>
        </p:nvSpPr>
        <p:spPr bwMode="auto">
          <a:xfrm>
            <a:off x="3911600" y="4284663"/>
            <a:ext cx="631825" cy="123825"/>
          </a:xfrm>
          <a:prstGeom prst="leftRightArrow">
            <a:avLst>
              <a:gd name="adj1" fmla="val 50000"/>
              <a:gd name="adj2" fmla="val 102051"/>
            </a:avLst>
          </a:prstGeom>
          <a:solidFill>
            <a:srgbClr val="3366FF"/>
          </a:solid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2539" name="Text Box 12"/>
          <p:cNvSpPr txBox="1">
            <a:spLocks noChangeArrowheads="1"/>
          </p:cNvSpPr>
          <p:nvPr/>
        </p:nvSpPr>
        <p:spPr bwMode="auto">
          <a:xfrm>
            <a:off x="3598863" y="317023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min</a:t>
            </a:r>
          </a:p>
        </p:txBody>
      </p:sp>
      <p:sp>
        <p:nvSpPr>
          <p:cNvPr id="22540" name="Text Box 13"/>
          <p:cNvSpPr txBox="1">
            <a:spLocks noChangeArrowheads="1"/>
          </p:cNvSpPr>
          <p:nvPr/>
        </p:nvSpPr>
        <p:spPr bwMode="auto">
          <a:xfrm>
            <a:off x="4178300" y="317658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max</a:t>
            </a:r>
          </a:p>
        </p:txBody>
      </p:sp>
      <p:sp>
        <p:nvSpPr>
          <p:cNvPr id="22541" name="Line 14"/>
          <p:cNvSpPr>
            <a:spLocks noChangeShapeType="1"/>
          </p:cNvSpPr>
          <p:nvPr/>
        </p:nvSpPr>
        <p:spPr bwMode="auto">
          <a:xfrm>
            <a:off x="3910013" y="3495675"/>
            <a:ext cx="0" cy="477838"/>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2542" name="Line 15"/>
          <p:cNvSpPr>
            <a:spLocks noChangeShapeType="1"/>
          </p:cNvSpPr>
          <p:nvPr/>
        </p:nvSpPr>
        <p:spPr bwMode="auto">
          <a:xfrm>
            <a:off x="4562475" y="3503613"/>
            <a:ext cx="0" cy="4794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2545" name="AutoShape 18"/>
          <p:cNvSpPr>
            <a:spLocks/>
          </p:cNvSpPr>
          <p:nvPr/>
        </p:nvSpPr>
        <p:spPr bwMode="auto">
          <a:xfrm rot="5400000">
            <a:off x="4114007" y="4212431"/>
            <a:ext cx="234950" cy="623887"/>
          </a:xfrm>
          <a:prstGeom prst="rightBrace">
            <a:avLst>
              <a:gd name="adj1" fmla="val 22128"/>
              <a:gd name="adj2" fmla="val 50000"/>
            </a:avLst>
          </a:prstGeom>
          <a:no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2546" name="AutoShape 19"/>
          <p:cNvSpPr>
            <a:spLocks noChangeArrowheads="1"/>
          </p:cNvSpPr>
          <p:nvPr/>
        </p:nvSpPr>
        <p:spPr bwMode="auto">
          <a:xfrm>
            <a:off x="3568700" y="4902200"/>
            <a:ext cx="1803400" cy="612775"/>
          </a:xfrm>
          <a:prstGeom prst="wedgeRoundRectCallout">
            <a:avLst>
              <a:gd name="adj1" fmla="val -13204"/>
              <a:gd name="adj2" fmla="val -98963"/>
              <a:gd name="adj3" fmla="val 16667"/>
            </a:avLst>
          </a:prstGeom>
          <a:solidFill>
            <a:srgbClr val="FFFFCC"/>
          </a:solidFill>
          <a:ln w="9525">
            <a:solidFill>
              <a:schemeClr val="tx1"/>
            </a:solidFill>
            <a:miter lim="800000"/>
            <a:headEnd/>
            <a:tailEnd/>
          </a:ln>
        </p:spPr>
        <p:txBody>
          <a:bodyPr lIns="96661" tIns="48331" rIns="96661" bIns="48331"/>
          <a:lstStyle/>
          <a:p>
            <a:pPr algn="ctr" defTabSz="966788">
              <a:lnSpc>
                <a:spcPct val="85000"/>
              </a:lnSpc>
            </a:pPr>
            <a:r>
              <a:rPr lang="en-US" b="1">
                <a:solidFill>
                  <a:srgbClr val="0B3D91"/>
                </a:solidFill>
                <a:latin typeface="Tahoma" pitchFamily="34" charset="0"/>
              </a:rPr>
              <a:t>Compliance interval</a:t>
            </a:r>
            <a:endParaRPr lang="en-US" b="1" baseline="-25000">
              <a:solidFill>
                <a:srgbClr val="0B3D91"/>
              </a:solidFill>
              <a:latin typeface="Tahoma" pitchFamily="34" charset="0"/>
            </a:endParaRPr>
          </a:p>
        </p:txBody>
      </p:sp>
      <p:sp>
        <p:nvSpPr>
          <p:cNvPr id="22547" name="Line 20"/>
          <p:cNvSpPr>
            <a:spLocks noChangeShapeType="1"/>
          </p:cNvSpPr>
          <p:nvPr/>
        </p:nvSpPr>
        <p:spPr bwMode="auto">
          <a:xfrm flipV="1">
            <a:off x="4570413" y="3995738"/>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2548" name="Line 21"/>
          <p:cNvSpPr>
            <a:spLocks noChangeShapeType="1"/>
          </p:cNvSpPr>
          <p:nvPr/>
        </p:nvSpPr>
        <p:spPr bwMode="auto">
          <a:xfrm flipV="1">
            <a:off x="3910013" y="3995738"/>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2549" name="Rectangle 22"/>
          <p:cNvSpPr>
            <a:spLocks noGrp="1" noChangeArrowheads="1"/>
          </p:cNvSpPr>
          <p:nvPr>
            <p:ph type="title" idx="4294967295"/>
          </p:nvPr>
        </p:nvSpPr>
        <p:spPr/>
        <p:txBody>
          <a:bodyPr/>
          <a:lstStyle/>
          <a:p>
            <a:pPr eaLnBrk="1" hangingPunct="1"/>
            <a:r>
              <a:rPr lang="en-US" smtClean="0">
                <a:latin typeface="Arial" charset="0"/>
                <a:cs typeface="Arial" charset="0"/>
              </a:rPr>
              <a:t>Compliance Interval Satisfies Both</a:t>
            </a:r>
          </a:p>
        </p:txBody>
      </p:sp>
      <p:sp>
        <p:nvSpPr>
          <p:cNvPr id="22550" name="Text Box 23"/>
          <p:cNvSpPr txBox="1">
            <a:spLocks noChangeArrowheads="1"/>
          </p:cNvSpPr>
          <p:nvPr/>
        </p:nvSpPr>
        <p:spPr bwMode="auto">
          <a:xfrm>
            <a:off x="1122363" y="1181100"/>
            <a:ext cx="6888162" cy="1187450"/>
          </a:xfrm>
          <a:prstGeom prst="rect">
            <a:avLst/>
          </a:prstGeom>
          <a:noFill/>
          <a:ln w="9525">
            <a:noFill/>
            <a:miter lim="800000"/>
            <a:headEnd/>
            <a:tailEnd/>
          </a:ln>
        </p:spPr>
        <p:txBody>
          <a:bodyPr>
            <a:spAutoFit/>
          </a:bodyPr>
          <a:lstStyle/>
          <a:p>
            <a:pPr>
              <a:spcBef>
                <a:spcPct val="50000"/>
              </a:spcBef>
            </a:pPr>
            <a:r>
              <a:rPr lang="en-US" sz="2400" b="1">
                <a:solidFill>
                  <a:srgbClr val="000000"/>
                </a:solidFill>
                <a:latin typeface="Tahoma" pitchFamily="34" charset="0"/>
              </a:rPr>
              <a:t>The requirements are satisfied as long as we design our prognosis algorithms to predict any time in the compliance interval.  </a:t>
            </a:r>
          </a:p>
        </p:txBody>
      </p:sp>
      <p:sp>
        <p:nvSpPr>
          <p:cNvPr id="155672" name="Text Box 24"/>
          <p:cNvSpPr txBox="1">
            <a:spLocks noChangeArrowheads="1"/>
          </p:cNvSpPr>
          <p:nvPr/>
        </p:nvSpPr>
        <p:spPr bwMode="auto">
          <a:xfrm>
            <a:off x="1520172" y="6013170"/>
            <a:ext cx="5006134" cy="400110"/>
          </a:xfrm>
          <a:prstGeom prst="rect">
            <a:avLst/>
          </a:prstGeom>
          <a:solidFill>
            <a:srgbClr val="FFFFCC"/>
          </a:solidFill>
          <a:ln w="9525" algn="ctr">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algn="ctr">
              <a:spcBef>
                <a:spcPct val="50000"/>
              </a:spcBef>
              <a:defRPr/>
            </a:pPr>
            <a:r>
              <a:rPr lang="en-US" sz="2000" b="1">
                <a:solidFill>
                  <a:srgbClr val="000000"/>
                </a:solidFill>
                <a:latin typeface="Tahoma" pitchFamily="34" charset="0"/>
              </a:rPr>
              <a:t>Is there an ideal point for validation?</a:t>
            </a:r>
          </a:p>
        </p:txBody>
      </p:sp>
      <p:sp>
        <p:nvSpPr>
          <p:cNvPr id="25" name="Freeform 4"/>
          <p:cNvSpPr>
            <a:spLocks/>
          </p:cNvSpPr>
          <p:nvPr/>
        </p:nvSpPr>
        <p:spPr bwMode="auto">
          <a:xfrm>
            <a:off x="571968" y="2582005"/>
            <a:ext cx="6765925" cy="3216434"/>
          </a:xfrm>
          <a:custGeom>
            <a:avLst/>
            <a:gdLst>
              <a:gd name="T0" fmla="*/ 0 w 3348"/>
              <a:gd name="T1" fmla="*/ 0 h 1720"/>
              <a:gd name="T2" fmla="*/ 0 w 3348"/>
              <a:gd name="T3" fmla="*/ 2147483647 h 1720"/>
              <a:gd name="T4" fmla="*/ 2147483647 w 3348"/>
              <a:gd name="T5" fmla="*/ 2147483647 h 1720"/>
              <a:gd name="T6" fmla="*/ 0 60000 65536"/>
              <a:gd name="T7" fmla="*/ 0 60000 65536"/>
              <a:gd name="T8" fmla="*/ 0 60000 65536"/>
              <a:gd name="T9" fmla="*/ 0 w 3348"/>
              <a:gd name="T10" fmla="*/ 0 h 1720"/>
              <a:gd name="T11" fmla="*/ 3348 w 3348"/>
              <a:gd name="T12" fmla="*/ 1720 h 1720"/>
              <a:gd name="connsiteX0" fmla="*/ 0 w 10000"/>
              <a:gd name="connsiteY0" fmla="*/ 0 h 32017"/>
              <a:gd name="connsiteX1" fmla="*/ 0 w 10000"/>
              <a:gd name="connsiteY1" fmla="*/ 32017 h 32017"/>
              <a:gd name="connsiteX2" fmla="*/ 10000 w 10000"/>
              <a:gd name="connsiteY2" fmla="*/ 32017 h 32017"/>
              <a:gd name="connsiteX0" fmla="*/ 0 w 10000"/>
              <a:gd name="connsiteY0" fmla="*/ 0 h 85862"/>
              <a:gd name="connsiteX1" fmla="*/ 0 w 10000"/>
              <a:gd name="connsiteY1" fmla="*/ 85862 h 85862"/>
              <a:gd name="connsiteX2" fmla="*/ 10000 w 10000"/>
              <a:gd name="connsiteY2" fmla="*/ 85862 h 85862"/>
            </a:gdLst>
            <a:ahLst/>
            <a:cxnLst>
              <a:cxn ang="0">
                <a:pos x="connsiteX0" y="connsiteY0"/>
              </a:cxn>
              <a:cxn ang="0">
                <a:pos x="connsiteX1" y="connsiteY1"/>
              </a:cxn>
              <a:cxn ang="0">
                <a:pos x="connsiteX2" y="connsiteY2"/>
              </a:cxn>
            </a:cxnLst>
            <a:rect l="l" t="t" r="r" b="b"/>
            <a:pathLst>
              <a:path w="10000" h="85862">
                <a:moveTo>
                  <a:pt x="0" y="0"/>
                </a:moveTo>
                <a:lnTo>
                  <a:pt x="0" y="85862"/>
                </a:lnTo>
                <a:lnTo>
                  <a:pt x="10000" y="85862"/>
                </a:lnTo>
              </a:path>
            </a:pathLst>
          </a:custGeom>
          <a:noFill/>
          <a:ln w="9525" cap="flat" cmpd="sng">
            <a:solidFill>
              <a:schemeClr val="tx1"/>
            </a:solidFill>
            <a:prstDash val="solid"/>
            <a:round/>
            <a:headEnd/>
            <a:tailEnd/>
          </a:ln>
        </p:spPr>
        <p:txBody>
          <a:bodyPr wrap="square" lIns="96661" tIns="48331" rIns="96661" bIns="48331">
            <a:spAutoFit/>
          </a:bodyPr>
          <a:lstStyle/>
          <a:p>
            <a:endParaRPr lang="en-US">
              <a:solidFill>
                <a:srgbClr val="000000"/>
              </a:solidFill>
              <a:latin typeface="Tahoma" pitchFamily="34" charset="0"/>
            </a:endParaRPr>
          </a:p>
        </p:txBody>
      </p:sp>
      <p:sp>
        <p:nvSpPr>
          <p:cNvPr id="26" name="Text Box 5"/>
          <p:cNvSpPr txBox="1">
            <a:spLocks noChangeArrowheads="1"/>
          </p:cNvSpPr>
          <p:nvPr/>
        </p:nvSpPr>
        <p:spPr bwMode="auto">
          <a:xfrm rot="-5400000">
            <a:off x="-530319" y="3577337"/>
            <a:ext cx="1810871" cy="411538"/>
          </a:xfrm>
          <a:prstGeom prst="rect">
            <a:avLst/>
          </a:prstGeom>
          <a:noFill/>
          <a:ln w="9525">
            <a:noFill/>
            <a:miter lim="800000"/>
            <a:headEnd/>
            <a:tailEnd/>
          </a:ln>
        </p:spPr>
        <p:txBody>
          <a:bodyPr wrap="square" lIns="96661" tIns="48331" rIns="96661" bIns="48331">
            <a:spAutoFit/>
          </a:bodyPr>
          <a:lstStyle/>
          <a:p>
            <a:pPr>
              <a:lnSpc>
                <a:spcPct val="85000"/>
              </a:lnSpc>
              <a:spcBef>
                <a:spcPct val="50000"/>
              </a:spcBef>
            </a:pPr>
            <a:r>
              <a:rPr lang="en-US" sz="2400" b="1" dirty="0">
                <a:solidFill>
                  <a:srgbClr val="0B3D91"/>
                </a:solidFill>
                <a:latin typeface="Tahoma" pitchFamily="34" charset="0"/>
              </a:rPr>
              <a:t>Damage</a:t>
            </a:r>
          </a:p>
        </p:txBody>
      </p:sp>
      <p:sp>
        <p:nvSpPr>
          <p:cNvPr id="27" name="Text Box 9"/>
          <p:cNvSpPr txBox="1">
            <a:spLocks noChangeArrowheads="1"/>
          </p:cNvSpPr>
          <p:nvPr/>
        </p:nvSpPr>
        <p:spPr bwMode="auto">
          <a:xfrm>
            <a:off x="6086475" y="5819775"/>
            <a:ext cx="2590800" cy="40640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B3D91"/>
                </a:solidFill>
                <a:latin typeface="Tahoma" pitchFamily="34" charset="0"/>
              </a:rPr>
              <a:t>Time </a:t>
            </a:r>
          </a:p>
        </p:txBody>
      </p:sp>
      <p:sp>
        <p:nvSpPr>
          <p:cNvPr id="28" name="AutoShape 18"/>
          <p:cNvSpPr>
            <a:spLocks/>
          </p:cNvSpPr>
          <p:nvPr/>
        </p:nvSpPr>
        <p:spPr bwMode="auto">
          <a:xfrm rot="5400000">
            <a:off x="2553168" y="3306016"/>
            <a:ext cx="234950" cy="2454650"/>
          </a:xfrm>
          <a:prstGeom prst="rightBrace">
            <a:avLst>
              <a:gd name="adj1" fmla="val 22128"/>
              <a:gd name="adj2" fmla="val 50000"/>
            </a:avLst>
          </a:prstGeom>
          <a:no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9" name="AutoShape 18"/>
          <p:cNvSpPr>
            <a:spLocks/>
          </p:cNvSpPr>
          <p:nvPr/>
        </p:nvSpPr>
        <p:spPr bwMode="auto">
          <a:xfrm rot="5400000">
            <a:off x="5672886" y="3288086"/>
            <a:ext cx="234950" cy="2454650"/>
          </a:xfrm>
          <a:prstGeom prst="rightBrace">
            <a:avLst>
              <a:gd name="adj1" fmla="val 22128"/>
              <a:gd name="adj2" fmla="val 50000"/>
            </a:avLst>
          </a:prstGeom>
          <a:no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30" name="TextBox 29"/>
          <p:cNvSpPr txBox="1"/>
          <p:nvPr/>
        </p:nvSpPr>
        <p:spPr>
          <a:xfrm>
            <a:off x="2169461" y="4643716"/>
            <a:ext cx="102197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Too soon</a:t>
            </a:r>
            <a:endParaRPr lang="en-US" sz="1600" dirty="0">
              <a:latin typeface="Arial" pitchFamily="34" charset="0"/>
              <a:cs typeface="Arial" pitchFamily="34" charset="0"/>
            </a:endParaRPr>
          </a:p>
        </p:txBody>
      </p:sp>
      <p:sp>
        <p:nvSpPr>
          <p:cNvPr id="31" name="TextBox 30"/>
          <p:cNvSpPr txBox="1"/>
          <p:nvPr/>
        </p:nvSpPr>
        <p:spPr>
          <a:xfrm>
            <a:off x="5289179" y="4643716"/>
            <a:ext cx="102197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Too late</a:t>
            </a:r>
            <a:endParaRPr lang="en-U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72"/>
                                        </p:tgtEl>
                                        <p:attrNameLst>
                                          <p:attrName>style.visibility</p:attrName>
                                        </p:attrNameLst>
                                      </p:cBhvr>
                                      <p:to>
                                        <p:strVal val="visible"/>
                                      </p:to>
                                    </p:set>
                                    <p:animEffect transition="in" filter="fade">
                                      <p:cBhvr>
                                        <p:cTn id="7" dur="2000"/>
                                        <p:tgtEl>
                                          <p:spTgt spid="15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805953" y="1147485"/>
            <a:ext cx="3173506" cy="1469465"/>
          </a:xfrm>
          <a:prstGeom prst="rect">
            <a:avLst/>
          </a:prstGeom>
          <a:no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grpSp>
        <p:nvGrpSpPr>
          <p:cNvPr id="2" name="Group 3"/>
          <p:cNvGrpSpPr>
            <a:grpSpLocks/>
          </p:cNvGrpSpPr>
          <p:nvPr/>
        </p:nvGrpSpPr>
        <p:grpSpPr bwMode="auto">
          <a:xfrm>
            <a:off x="1131888" y="3993313"/>
            <a:ext cx="5326062" cy="2071687"/>
            <a:chOff x="887" y="1286"/>
            <a:chExt cx="3107" cy="2491"/>
          </a:xfrm>
        </p:grpSpPr>
        <p:sp>
          <p:nvSpPr>
            <p:cNvPr id="23597" name="Line 4"/>
            <p:cNvSpPr>
              <a:spLocks noChangeShapeType="1"/>
            </p:cNvSpPr>
            <p:nvPr/>
          </p:nvSpPr>
          <p:spPr bwMode="auto">
            <a:xfrm>
              <a:off x="2578" y="1377"/>
              <a:ext cx="1396" cy="0"/>
            </a:xfrm>
            <a:prstGeom prst="line">
              <a:avLst/>
            </a:prstGeom>
            <a:noFill/>
            <a:ln w="9525">
              <a:solidFill>
                <a:schemeClr val="tx1"/>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3598" name="Freeform 5"/>
            <p:cNvSpPr>
              <a:spLocks/>
            </p:cNvSpPr>
            <p:nvPr/>
          </p:nvSpPr>
          <p:spPr bwMode="auto">
            <a:xfrm>
              <a:off x="892" y="1310"/>
              <a:ext cx="3102" cy="2467"/>
            </a:xfrm>
            <a:custGeom>
              <a:avLst/>
              <a:gdLst>
                <a:gd name="T0" fmla="*/ 0 w 3278"/>
                <a:gd name="T1" fmla="*/ 1612 h 2843"/>
                <a:gd name="T2" fmla="*/ 573 w 3278"/>
                <a:gd name="T3" fmla="*/ 1564 h 2843"/>
                <a:gd name="T4" fmla="*/ 1530 w 3278"/>
                <a:gd name="T5" fmla="*/ 1406 h 2843"/>
                <a:gd name="T6" fmla="*/ 2143 w 3278"/>
                <a:gd name="T7" fmla="*/ 1121 h 2843"/>
                <a:gd name="T8" fmla="*/ 2489 w 3278"/>
                <a:gd name="T9" fmla="*/ 614 h 2843"/>
                <a:gd name="T10" fmla="*/ 2628 w 3278"/>
                <a:gd name="T11" fmla="*/ 0 h 2843"/>
                <a:gd name="T12" fmla="*/ 0 60000 65536"/>
                <a:gd name="T13" fmla="*/ 0 60000 65536"/>
                <a:gd name="T14" fmla="*/ 0 60000 65536"/>
                <a:gd name="T15" fmla="*/ 0 60000 65536"/>
                <a:gd name="T16" fmla="*/ 0 60000 65536"/>
                <a:gd name="T17" fmla="*/ 0 60000 65536"/>
                <a:gd name="T18" fmla="*/ 0 w 3278"/>
                <a:gd name="T19" fmla="*/ 0 h 2843"/>
                <a:gd name="T20" fmla="*/ 3278 w 3278"/>
                <a:gd name="T21" fmla="*/ 2843 h 2843"/>
              </a:gdLst>
              <a:ahLst/>
              <a:cxnLst>
                <a:cxn ang="T12">
                  <a:pos x="T0" y="T1"/>
                </a:cxn>
                <a:cxn ang="T13">
                  <a:pos x="T2" y="T3"/>
                </a:cxn>
                <a:cxn ang="T14">
                  <a:pos x="T4" y="T5"/>
                </a:cxn>
                <a:cxn ang="T15">
                  <a:pos x="T6" y="T7"/>
                </a:cxn>
                <a:cxn ang="T16">
                  <a:pos x="T8" y="T9"/>
                </a:cxn>
                <a:cxn ang="T17">
                  <a:pos x="T10" y="T11"/>
                </a:cxn>
              </a:cxnLst>
              <a:rect l="T18" t="T19" r="T20" b="T21"/>
              <a:pathLst>
                <a:path w="3278" h="2843">
                  <a:moveTo>
                    <a:pt x="0" y="2843"/>
                  </a:moveTo>
                  <a:cubicBezTo>
                    <a:pt x="197" y="2831"/>
                    <a:pt x="395" y="2820"/>
                    <a:pt x="713" y="2759"/>
                  </a:cubicBezTo>
                  <a:cubicBezTo>
                    <a:pt x="1031" y="2699"/>
                    <a:pt x="1582" y="2610"/>
                    <a:pt x="1908" y="2480"/>
                  </a:cubicBezTo>
                  <a:cubicBezTo>
                    <a:pt x="2235" y="2349"/>
                    <a:pt x="2474" y="2210"/>
                    <a:pt x="2673" y="1978"/>
                  </a:cubicBezTo>
                  <a:cubicBezTo>
                    <a:pt x="2872" y="1745"/>
                    <a:pt x="3003" y="1413"/>
                    <a:pt x="3104" y="1083"/>
                  </a:cubicBezTo>
                  <a:cubicBezTo>
                    <a:pt x="3205" y="753"/>
                    <a:pt x="3242" y="226"/>
                    <a:pt x="3278" y="0"/>
                  </a:cubicBezTo>
                </a:path>
              </a:pathLst>
            </a:custGeom>
            <a:noFill/>
            <a:ln w="28575" cap="flat" cmpd="sng">
              <a:solidFill>
                <a:srgbClr val="FF0000"/>
              </a:solidFill>
              <a:prstDash val="solid"/>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99" name="Freeform 6"/>
            <p:cNvSpPr>
              <a:spLocks/>
            </p:cNvSpPr>
            <p:nvPr/>
          </p:nvSpPr>
          <p:spPr bwMode="auto">
            <a:xfrm>
              <a:off x="887" y="1286"/>
              <a:ext cx="1695" cy="2338"/>
            </a:xfrm>
            <a:custGeom>
              <a:avLst/>
              <a:gdLst>
                <a:gd name="T0" fmla="*/ 0 w 1790"/>
                <a:gd name="T1" fmla="*/ 1528 h 2694"/>
                <a:gd name="T2" fmla="*/ 296 w 1790"/>
                <a:gd name="T3" fmla="*/ 1482 h 2694"/>
                <a:gd name="T4" fmla="*/ 796 w 1790"/>
                <a:gd name="T5" fmla="*/ 1330 h 2694"/>
                <a:gd name="T6" fmla="*/ 1115 w 1790"/>
                <a:gd name="T7" fmla="*/ 1056 h 2694"/>
                <a:gd name="T8" fmla="*/ 1356 w 1790"/>
                <a:gd name="T9" fmla="*/ 563 h 2694"/>
                <a:gd name="T10" fmla="*/ 1439 w 1790"/>
                <a:gd name="T11" fmla="*/ 0 h 2694"/>
                <a:gd name="T12" fmla="*/ 0 60000 65536"/>
                <a:gd name="T13" fmla="*/ 0 60000 65536"/>
                <a:gd name="T14" fmla="*/ 0 60000 65536"/>
                <a:gd name="T15" fmla="*/ 0 60000 65536"/>
                <a:gd name="T16" fmla="*/ 0 60000 65536"/>
                <a:gd name="T17" fmla="*/ 0 60000 65536"/>
                <a:gd name="T18" fmla="*/ 0 w 1790"/>
                <a:gd name="T19" fmla="*/ 0 h 2694"/>
                <a:gd name="T20" fmla="*/ 1790 w 1790"/>
                <a:gd name="T21" fmla="*/ 2694 h 2694"/>
              </a:gdLst>
              <a:ahLst/>
              <a:cxnLst>
                <a:cxn ang="T12">
                  <a:pos x="T0" y="T1"/>
                </a:cxn>
                <a:cxn ang="T13">
                  <a:pos x="T2" y="T3"/>
                </a:cxn>
                <a:cxn ang="T14">
                  <a:pos x="T4" y="T5"/>
                </a:cxn>
                <a:cxn ang="T15">
                  <a:pos x="T6" y="T7"/>
                </a:cxn>
                <a:cxn ang="T16">
                  <a:pos x="T8" y="T9"/>
                </a:cxn>
                <a:cxn ang="T17">
                  <a:pos x="T10" y="T11"/>
                </a:cxn>
              </a:cxnLst>
              <a:rect l="T18" t="T19" r="T20" b="T21"/>
              <a:pathLst>
                <a:path w="1790" h="2694">
                  <a:moveTo>
                    <a:pt x="0" y="2694"/>
                  </a:moveTo>
                  <a:cubicBezTo>
                    <a:pt x="102" y="2683"/>
                    <a:pt x="205" y="2671"/>
                    <a:pt x="370" y="2613"/>
                  </a:cubicBezTo>
                  <a:cubicBezTo>
                    <a:pt x="535" y="2555"/>
                    <a:pt x="821" y="2470"/>
                    <a:pt x="991" y="2344"/>
                  </a:cubicBezTo>
                  <a:cubicBezTo>
                    <a:pt x="1161" y="2219"/>
                    <a:pt x="1272" y="2086"/>
                    <a:pt x="1388" y="1861"/>
                  </a:cubicBezTo>
                  <a:cubicBezTo>
                    <a:pt x="1504" y="1636"/>
                    <a:pt x="1619" y="1303"/>
                    <a:pt x="1686" y="993"/>
                  </a:cubicBezTo>
                  <a:cubicBezTo>
                    <a:pt x="1753" y="683"/>
                    <a:pt x="1768" y="207"/>
                    <a:pt x="1790" y="0"/>
                  </a:cubicBezTo>
                </a:path>
              </a:pathLst>
            </a:custGeom>
            <a:noFill/>
            <a:ln w="28575" cap="flat" cmpd="sng">
              <a:solidFill>
                <a:srgbClr val="FF0000"/>
              </a:solidFill>
              <a:prstDash val="solid"/>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600" name="Text Box 7"/>
            <p:cNvSpPr txBox="1">
              <a:spLocks noChangeArrowheads="1"/>
            </p:cNvSpPr>
            <p:nvPr/>
          </p:nvSpPr>
          <p:spPr bwMode="auto">
            <a:xfrm>
              <a:off x="2723" y="1362"/>
              <a:ext cx="376" cy="33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400" b="1">
                  <a:solidFill>
                    <a:srgbClr val="FFFFFF"/>
                  </a:solidFill>
                  <a:latin typeface="Arial" charset="0"/>
                </a:rPr>
                <a:t>95%</a:t>
              </a:r>
              <a:endParaRPr lang="en-US" sz="1400" b="1" baseline="-25000">
                <a:solidFill>
                  <a:srgbClr val="FFFFFF"/>
                </a:solidFill>
                <a:latin typeface="Arial" charset="0"/>
              </a:endParaRPr>
            </a:p>
          </p:txBody>
        </p:sp>
      </p:grpSp>
      <p:sp>
        <p:nvSpPr>
          <p:cNvPr id="23555" name="Freeform 8"/>
          <p:cNvSpPr>
            <a:spLocks/>
          </p:cNvSpPr>
          <p:nvPr/>
        </p:nvSpPr>
        <p:spPr bwMode="auto">
          <a:xfrm>
            <a:off x="3917950" y="3732963"/>
            <a:ext cx="646113" cy="328612"/>
          </a:xfrm>
          <a:custGeom>
            <a:avLst/>
            <a:gdLst>
              <a:gd name="T0" fmla="*/ 2147483647 w 376"/>
              <a:gd name="T1" fmla="*/ 0 h 177"/>
              <a:gd name="T2" fmla="*/ 2147483647 w 376"/>
              <a:gd name="T3" fmla="*/ 2147483647 h 177"/>
              <a:gd name="T4" fmla="*/ 2147483647 w 376"/>
              <a:gd name="T5" fmla="*/ 2147483647 h 177"/>
              <a:gd name="T6" fmla="*/ 0 w 376"/>
              <a:gd name="T7" fmla="*/ 2147483647 h 177"/>
              <a:gd name="T8" fmla="*/ 2147483647 w 376"/>
              <a:gd name="T9" fmla="*/ 2147483647 h 177"/>
              <a:gd name="T10" fmla="*/ 2147483647 w 376"/>
              <a:gd name="T11" fmla="*/ 2147483647 h 177"/>
              <a:gd name="T12" fmla="*/ 2147483647 w 376"/>
              <a:gd name="T13" fmla="*/ 0 h 177"/>
              <a:gd name="T14" fmla="*/ 0 60000 65536"/>
              <a:gd name="T15" fmla="*/ 0 60000 65536"/>
              <a:gd name="T16" fmla="*/ 0 60000 65536"/>
              <a:gd name="T17" fmla="*/ 0 60000 65536"/>
              <a:gd name="T18" fmla="*/ 0 60000 65536"/>
              <a:gd name="T19" fmla="*/ 0 60000 65536"/>
              <a:gd name="T20" fmla="*/ 0 60000 65536"/>
              <a:gd name="T21" fmla="*/ 0 w 376"/>
              <a:gd name="T22" fmla="*/ 0 h 177"/>
              <a:gd name="T23" fmla="*/ 376 w 376"/>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 h="177">
                <a:moveTo>
                  <a:pt x="373" y="0"/>
                </a:moveTo>
                <a:lnTo>
                  <a:pt x="189" y="90"/>
                </a:lnTo>
                <a:lnTo>
                  <a:pt x="84" y="119"/>
                </a:lnTo>
                <a:lnTo>
                  <a:pt x="0" y="134"/>
                </a:lnTo>
                <a:lnTo>
                  <a:pt x="1" y="177"/>
                </a:lnTo>
                <a:lnTo>
                  <a:pt x="376" y="173"/>
                </a:lnTo>
                <a:lnTo>
                  <a:pt x="373" y="0"/>
                </a:lnTo>
                <a:close/>
              </a:path>
            </a:pathLst>
          </a:custGeom>
          <a:solidFill>
            <a:srgbClr val="3366FF"/>
          </a:solidFill>
          <a:ln w="9525">
            <a:noFill/>
            <a:round/>
            <a:headEnd/>
            <a:tailEnd/>
          </a:ln>
        </p:spPr>
        <p:txBody>
          <a:bodyPr/>
          <a:lstStyle/>
          <a:p>
            <a:endParaRPr lang="en-US">
              <a:solidFill>
                <a:srgbClr val="000000"/>
              </a:solidFill>
              <a:latin typeface="Tahoma" pitchFamily="34" charset="0"/>
            </a:endParaRPr>
          </a:p>
        </p:txBody>
      </p:sp>
      <p:sp>
        <p:nvSpPr>
          <p:cNvPr id="23556" name="Freeform 9"/>
          <p:cNvSpPr>
            <a:spLocks/>
          </p:cNvSpPr>
          <p:nvPr/>
        </p:nvSpPr>
        <p:spPr bwMode="auto">
          <a:xfrm>
            <a:off x="4559300" y="3426575"/>
            <a:ext cx="2300288" cy="622300"/>
          </a:xfrm>
          <a:custGeom>
            <a:avLst/>
            <a:gdLst>
              <a:gd name="T0" fmla="*/ 2147483647 w 1338"/>
              <a:gd name="T1" fmla="*/ 2147483647 h 335"/>
              <a:gd name="T2" fmla="*/ 2147483647 w 1338"/>
              <a:gd name="T3" fmla="*/ 2147483647 h 335"/>
              <a:gd name="T4" fmla="*/ 2147483647 w 1338"/>
              <a:gd name="T5" fmla="*/ 2147483647 h 335"/>
              <a:gd name="T6" fmla="*/ 2147483647 w 1338"/>
              <a:gd name="T7" fmla="*/ 2147483647 h 335"/>
              <a:gd name="T8" fmla="*/ 2147483647 w 1338"/>
              <a:gd name="T9" fmla="*/ 2147483647 h 335"/>
              <a:gd name="T10" fmla="*/ 2147483647 w 1338"/>
              <a:gd name="T11" fmla="*/ 0 h 335"/>
              <a:gd name="T12" fmla="*/ 2147483647 w 1338"/>
              <a:gd name="T13" fmla="*/ 2147483647 h 335"/>
              <a:gd name="T14" fmla="*/ 2147483647 w 1338"/>
              <a:gd name="T15" fmla="*/ 2147483647 h 335"/>
              <a:gd name="T16" fmla="*/ 2147483647 w 1338"/>
              <a:gd name="T17" fmla="*/ 2147483647 h 335"/>
              <a:gd name="T18" fmla="*/ 2147483647 w 1338"/>
              <a:gd name="T19" fmla="*/ 2147483647 h 335"/>
              <a:gd name="T20" fmla="*/ 2147483647 w 1338"/>
              <a:gd name="T21" fmla="*/ 2147483647 h 335"/>
              <a:gd name="T22" fmla="*/ 2147483647 w 1338"/>
              <a:gd name="T23" fmla="*/ 2147483647 h 335"/>
              <a:gd name="T24" fmla="*/ 2147483647 w 1338"/>
              <a:gd name="T25" fmla="*/ 2147483647 h 335"/>
              <a:gd name="T26" fmla="*/ 2147483647 w 1338"/>
              <a:gd name="T27" fmla="*/ 2147483647 h 335"/>
              <a:gd name="T28" fmla="*/ 2147483647 w 1338"/>
              <a:gd name="T29" fmla="*/ 2147483647 h 335"/>
              <a:gd name="T30" fmla="*/ 2147483647 w 1338"/>
              <a:gd name="T31" fmla="*/ 2147483647 h 335"/>
              <a:gd name="T32" fmla="*/ 2147483647 w 1338"/>
              <a:gd name="T33" fmla="*/ 2147483647 h 335"/>
              <a:gd name="T34" fmla="*/ 2147483647 w 1338"/>
              <a:gd name="T35" fmla="*/ 2147483647 h 335"/>
              <a:gd name="T36" fmla="*/ 0 w 1338"/>
              <a:gd name="T37" fmla="*/ 2147483647 h 335"/>
              <a:gd name="T38" fmla="*/ 2147483647 w 1338"/>
              <a:gd name="T39" fmla="*/ 2147483647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8"/>
              <a:gd name="T61" fmla="*/ 0 h 335"/>
              <a:gd name="T62" fmla="*/ 1338 w 1338"/>
              <a:gd name="T63" fmla="*/ 335 h 3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8" h="335">
                <a:moveTo>
                  <a:pt x="3" y="155"/>
                </a:moveTo>
                <a:lnTo>
                  <a:pt x="69" y="119"/>
                </a:lnTo>
                <a:lnTo>
                  <a:pt x="131" y="81"/>
                </a:lnTo>
                <a:lnTo>
                  <a:pt x="206" y="38"/>
                </a:lnTo>
                <a:lnTo>
                  <a:pt x="278" y="9"/>
                </a:lnTo>
                <a:lnTo>
                  <a:pt x="371" y="0"/>
                </a:lnTo>
                <a:lnTo>
                  <a:pt x="450" y="8"/>
                </a:lnTo>
                <a:lnTo>
                  <a:pt x="510" y="26"/>
                </a:lnTo>
                <a:lnTo>
                  <a:pt x="570" y="54"/>
                </a:lnTo>
                <a:lnTo>
                  <a:pt x="627" y="86"/>
                </a:lnTo>
                <a:lnTo>
                  <a:pt x="702" y="131"/>
                </a:lnTo>
                <a:lnTo>
                  <a:pt x="804" y="197"/>
                </a:lnTo>
                <a:lnTo>
                  <a:pt x="881" y="239"/>
                </a:lnTo>
                <a:lnTo>
                  <a:pt x="971" y="272"/>
                </a:lnTo>
                <a:lnTo>
                  <a:pt x="1052" y="287"/>
                </a:lnTo>
                <a:lnTo>
                  <a:pt x="1184" y="308"/>
                </a:lnTo>
                <a:lnTo>
                  <a:pt x="1335" y="323"/>
                </a:lnTo>
                <a:lnTo>
                  <a:pt x="1338" y="335"/>
                </a:lnTo>
                <a:lnTo>
                  <a:pt x="0" y="333"/>
                </a:lnTo>
                <a:lnTo>
                  <a:pt x="3" y="155"/>
                </a:lnTo>
                <a:close/>
              </a:path>
            </a:pathLst>
          </a:custGeom>
          <a:solidFill>
            <a:srgbClr val="F6BEA8"/>
          </a:solidFill>
          <a:ln w="9525">
            <a:noFill/>
            <a:round/>
            <a:headEnd/>
            <a:tailEnd/>
          </a:ln>
        </p:spPr>
        <p:txBody>
          <a:bodyPr/>
          <a:lstStyle/>
          <a:p>
            <a:endParaRPr lang="en-US">
              <a:solidFill>
                <a:srgbClr val="000000"/>
              </a:solidFill>
              <a:latin typeface="Tahoma" pitchFamily="34" charset="0"/>
            </a:endParaRPr>
          </a:p>
        </p:txBody>
      </p:sp>
      <p:sp>
        <p:nvSpPr>
          <p:cNvPr id="23559" name="Line 12"/>
          <p:cNvSpPr>
            <a:spLocks noChangeShapeType="1"/>
          </p:cNvSpPr>
          <p:nvPr/>
        </p:nvSpPr>
        <p:spPr bwMode="auto">
          <a:xfrm>
            <a:off x="1066800" y="4067925"/>
            <a:ext cx="6904038" cy="0"/>
          </a:xfrm>
          <a:prstGeom prst="line">
            <a:avLst/>
          </a:prstGeom>
          <a:noFill/>
          <a:ln w="38100">
            <a:solidFill>
              <a:schemeClr val="tx1"/>
            </a:solidFill>
            <a:prstDash val="lgDash"/>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60" name="Freeform 13"/>
          <p:cNvSpPr>
            <a:spLocks/>
          </p:cNvSpPr>
          <p:nvPr/>
        </p:nvSpPr>
        <p:spPr bwMode="auto">
          <a:xfrm>
            <a:off x="3562350" y="3424988"/>
            <a:ext cx="3282950" cy="588962"/>
          </a:xfrm>
          <a:custGeom>
            <a:avLst/>
            <a:gdLst>
              <a:gd name="T0" fmla="*/ 2147483647 w 1201"/>
              <a:gd name="T1" fmla="*/ 2147483647 h 922"/>
              <a:gd name="T2" fmla="*/ 2147483647 w 1201"/>
              <a:gd name="T3" fmla="*/ 2147483647 h 922"/>
              <a:gd name="T4" fmla="*/ 2147483647 w 1201"/>
              <a:gd name="T5" fmla="*/ 2147483647 h 922"/>
              <a:gd name="T6" fmla="*/ 2147483647 w 1201"/>
              <a:gd name="T7" fmla="*/ 2147483647 h 922"/>
              <a:gd name="T8" fmla="*/ 2147483647 w 1201"/>
              <a:gd name="T9" fmla="*/ 2147483647 h 922"/>
              <a:gd name="T10" fmla="*/ 2147483647 w 1201"/>
              <a:gd name="T11" fmla="*/ 2147483647 h 922"/>
              <a:gd name="T12" fmla="*/ 2147483647 w 1201"/>
              <a:gd name="T13" fmla="*/ 2147483647 h 922"/>
              <a:gd name="T14" fmla="*/ 2147483647 w 1201"/>
              <a:gd name="T15" fmla="*/ 2147483647 h 922"/>
              <a:gd name="T16" fmla="*/ 2147483647 w 1201"/>
              <a:gd name="T17" fmla="*/ 2147483647 h 922"/>
              <a:gd name="T18" fmla="*/ 2147483647 w 1201"/>
              <a:gd name="T19" fmla="*/ 2147483647 h 922"/>
              <a:gd name="T20" fmla="*/ 2147483647 w 1201"/>
              <a:gd name="T21" fmla="*/ 2147483647 h 922"/>
              <a:gd name="T22" fmla="*/ 2147483647 w 1201"/>
              <a:gd name="T23" fmla="*/ 2147483647 h 922"/>
              <a:gd name="T24" fmla="*/ 2147483647 w 1201"/>
              <a:gd name="T25" fmla="*/ 2147483647 h 922"/>
              <a:gd name="T26" fmla="*/ 2147483647 w 1201"/>
              <a:gd name="T27" fmla="*/ 2147483647 h 922"/>
              <a:gd name="T28" fmla="*/ 2147483647 w 1201"/>
              <a:gd name="T29" fmla="*/ 2147483647 h 922"/>
              <a:gd name="T30" fmla="*/ 2147483647 w 1201"/>
              <a:gd name="T31" fmla="*/ 2147483647 h 922"/>
              <a:gd name="T32" fmla="*/ 2147483647 w 1201"/>
              <a:gd name="T33" fmla="*/ 2147483647 h 922"/>
              <a:gd name="T34" fmla="*/ 2147483647 w 1201"/>
              <a:gd name="T35" fmla="*/ 2147483647 h 922"/>
              <a:gd name="T36" fmla="*/ 2147483647 w 1201"/>
              <a:gd name="T37" fmla="*/ 2147483647 h 922"/>
              <a:gd name="T38" fmla="*/ 2147483647 w 1201"/>
              <a:gd name="T39" fmla="*/ 2147483647 h 922"/>
              <a:gd name="T40" fmla="*/ 2147483647 w 1201"/>
              <a:gd name="T41" fmla="*/ 2147483647 h 922"/>
              <a:gd name="T42" fmla="*/ 2147483647 w 1201"/>
              <a:gd name="T43" fmla="*/ 2147483647 h 922"/>
              <a:gd name="T44" fmla="*/ 2147483647 w 1201"/>
              <a:gd name="T45" fmla="*/ 2147483647 h 922"/>
              <a:gd name="T46" fmla="*/ 2147483647 w 1201"/>
              <a:gd name="T47" fmla="*/ 2147483647 h 922"/>
              <a:gd name="T48" fmla="*/ 2147483647 w 1201"/>
              <a:gd name="T49" fmla="*/ 2147483647 h 922"/>
              <a:gd name="T50" fmla="*/ 2147483647 w 1201"/>
              <a:gd name="T51" fmla="*/ 2147483647 h 922"/>
              <a:gd name="T52" fmla="*/ 2147483647 w 1201"/>
              <a:gd name="T53" fmla="*/ 2147483647 h 922"/>
              <a:gd name="T54" fmla="*/ 2147483647 w 1201"/>
              <a:gd name="T55" fmla="*/ 2147483647 h 922"/>
              <a:gd name="T56" fmla="*/ 2147483647 w 1201"/>
              <a:gd name="T57" fmla="*/ 2147483647 h 922"/>
              <a:gd name="T58" fmla="*/ 2147483647 w 1201"/>
              <a:gd name="T59" fmla="*/ 0 h 922"/>
              <a:gd name="T60" fmla="*/ 2147483647 w 1201"/>
              <a:gd name="T61" fmla="*/ 2147483647 h 922"/>
              <a:gd name="T62" fmla="*/ 2147483647 w 1201"/>
              <a:gd name="T63" fmla="*/ 2147483647 h 922"/>
              <a:gd name="T64" fmla="*/ 2147483647 w 1201"/>
              <a:gd name="T65" fmla="*/ 2147483647 h 922"/>
              <a:gd name="T66" fmla="*/ 2147483647 w 1201"/>
              <a:gd name="T67" fmla="*/ 2147483647 h 922"/>
              <a:gd name="T68" fmla="*/ 2147483647 w 1201"/>
              <a:gd name="T69" fmla="*/ 2147483647 h 922"/>
              <a:gd name="T70" fmla="*/ 2147483647 w 1201"/>
              <a:gd name="T71" fmla="*/ 2147483647 h 922"/>
              <a:gd name="T72" fmla="*/ 2147483647 w 1201"/>
              <a:gd name="T73" fmla="*/ 2147483647 h 922"/>
              <a:gd name="T74" fmla="*/ 2147483647 w 1201"/>
              <a:gd name="T75" fmla="*/ 2147483647 h 922"/>
              <a:gd name="T76" fmla="*/ 2147483647 w 1201"/>
              <a:gd name="T77" fmla="*/ 2147483647 h 922"/>
              <a:gd name="T78" fmla="*/ 2147483647 w 1201"/>
              <a:gd name="T79" fmla="*/ 2147483647 h 922"/>
              <a:gd name="T80" fmla="*/ 2147483647 w 1201"/>
              <a:gd name="T81" fmla="*/ 2147483647 h 922"/>
              <a:gd name="T82" fmla="*/ 2147483647 w 1201"/>
              <a:gd name="T83" fmla="*/ 2147483647 h 922"/>
              <a:gd name="T84" fmla="*/ 2147483647 w 1201"/>
              <a:gd name="T85" fmla="*/ 2147483647 h 922"/>
              <a:gd name="T86" fmla="*/ 2147483647 w 1201"/>
              <a:gd name="T87" fmla="*/ 2147483647 h 922"/>
              <a:gd name="T88" fmla="*/ 2147483647 w 1201"/>
              <a:gd name="T89" fmla="*/ 2147483647 h 922"/>
              <a:gd name="T90" fmla="*/ 2147483647 w 1201"/>
              <a:gd name="T91" fmla="*/ 2147483647 h 922"/>
              <a:gd name="T92" fmla="*/ 2147483647 w 1201"/>
              <a:gd name="T93" fmla="*/ 2147483647 h 922"/>
              <a:gd name="T94" fmla="*/ 2147483647 w 1201"/>
              <a:gd name="T95" fmla="*/ 2147483647 h 922"/>
              <a:gd name="T96" fmla="*/ 2147483647 w 1201"/>
              <a:gd name="T97" fmla="*/ 2147483647 h 922"/>
              <a:gd name="T98" fmla="*/ 2147483647 w 1201"/>
              <a:gd name="T99" fmla="*/ 2147483647 h 922"/>
              <a:gd name="T100" fmla="*/ 2147483647 w 1201"/>
              <a:gd name="T101" fmla="*/ 2147483647 h 922"/>
              <a:gd name="T102" fmla="*/ 2147483647 w 1201"/>
              <a:gd name="T103" fmla="*/ 2147483647 h 922"/>
              <a:gd name="T104" fmla="*/ 2147483647 w 1201"/>
              <a:gd name="T105" fmla="*/ 2147483647 h 922"/>
              <a:gd name="T106" fmla="*/ 2147483647 w 1201"/>
              <a:gd name="T107" fmla="*/ 2147483647 h 922"/>
              <a:gd name="T108" fmla="*/ 2147483647 w 1201"/>
              <a:gd name="T109" fmla="*/ 2147483647 h 922"/>
              <a:gd name="T110" fmla="*/ 2147483647 w 1201"/>
              <a:gd name="T111" fmla="*/ 2147483647 h 922"/>
              <a:gd name="T112" fmla="*/ 2147483647 w 1201"/>
              <a:gd name="T113" fmla="*/ 2147483647 h 922"/>
              <a:gd name="T114" fmla="*/ 2147483647 w 1201"/>
              <a:gd name="T115" fmla="*/ 2147483647 h 922"/>
              <a:gd name="T116" fmla="*/ 2147483647 w 1201"/>
              <a:gd name="T117" fmla="*/ 2147483647 h 9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1"/>
              <a:gd name="T178" fmla="*/ 0 h 922"/>
              <a:gd name="T179" fmla="*/ 1201 w 1201"/>
              <a:gd name="T180" fmla="*/ 922 h 9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1" h="922">
                <a:moveTo>
                  <a:pt x="0" y="921"/>
                </a:moveTo>
                <a:lnTo>
                  <a:pt x="2" y="917"/>
                </a:lnTo>
                <a:lnTo>
                  <a:pt x="5" y="917"/>
                </a:lnTo>
                <a:lnTo>
                  <a:pt x="8" y="917"/>
                </a:lnTo>
                <a:lnTo>
                  <a:pt x="10" y="917"/>
                </a:lnTo>
                <a:lnTo>
                  <a:pt x="13" y="917"/>
                </a:lnTo>
                <a:lnTo>
                  <a:pt x="16" y="917"/>
                </a:lnTo>
                <a:lnTo>
                  <a:pt x="19" y="914"/>
                </a:lnTo>
                <a:lnTo>
                  <a:pt x="22" y="914"/>
                </a:lnTo>
                <a:lnTo>
                  <a:pt x="24" y="914"/>
                </a:lnTo>
                <a:lnTo>
                  <a:pt x="27" y="914"/>
                </a:lnTo>
                <a:lnTo>
                  <a:pt x="30" y="914"/>
                </a:lnTo>
                <a:lnTo>
                  <a:pt x="32" y="911"/>
                </a:lnTo>
                <a:lnTo>
                  <a:pt x="35" y="911"/>
                </a:lnTo>
                <a:lnTo>
                  <a:pt x="38" y="911"/>
                </a:lnTo>
                <a:lnTo>
                  <a:pt x="41" y="911"/>
                </a:lnTo>
                <a:lnTo>
                  <a:pt x="44" y="911"/>
                </a:lnTo>
                <a:lnTo>
                  <a:pt x="47" y="908"/>
                </a:lnTo>
                <a:lnTo>
                  <a:pt x="49" y="908"/>
                </a:lnTo>
                <a:lnTo>
                  <a:pt x="52" y="908"/>
                </a:lnTo>
                <a:lnTo>
                  <a:pt x="55" y="905"/>
                </a:lnTo>
                <a:lnTo>
                  <a:pt x="57" y="905"/>
                </a:lnTo>
                <a:lnTo>
                  <a:pt x="60" y="905"/>
                </a:lnTo>
                <a:lnTo>
                  <a:pt x="63" y="905"/>
                </a:lnTo>
                <a:lnTo>
                  <a:pt x="66" y="902"/>
                </a:lnTo>
                <a:lnTo>
                  <a:pt x="69" y="902"/>
                </a:lnTo>
                <a:lnTo>
                  <a:pt x="71" y="902"/>
                </a:lnTo>
                <a:lnTo>
                  <a:pt x="74" y="899"/>
                </a:lnTo>
                <a:lnTo>
                  <a:pt x="77" y="899"/>
                </a:lnTo>
                <a:lnTo>
                  <a:pt x="80" y="899"/>
                </a:lnTo>
                <a:lnTo>
                  <a:pt x="82" y="896"/>
                </a:lnTo>
                <a:lnTo>
                  <a:pt x="85" y="896"/>
                </a:lnTo>
                <a:lnTo>
                  <a:pt x="88" y="893"/>
                </a:lnTo>
                <a:lnTo>
                  <a:pt x="91" y="893"/>
                </a:lnTo>
                <a:lnTo>
                  <a:pt x="94" y="893"/>
                </a:lnTo>
                <a:lnTo>
                  <a:pt x="96" y="890"/>
                </a:lnTo>
                <a:lnTo>
                  <a:pt x="99" y="890"/>
                </a:lnTo>
                <a:lnTo>
                  <a:pt x="102" y="887"/>
                </a:lnTo>
                <a:lnTo>
                  <a:pt x="105" y="887"/>
                </a:lnTo>
                <a:lnTo>
                  <a:pt x="107" y="883"/>
                </a:lnTo>
                <a:lnTo>
                  <a:pt x="110" y="883"/>
                </a:lnTo>
                <a:lnTo>
                  <a:pt x="113" y="880"/>
                </a:lnTo>
                <a:lnTo>
                  <a:pt x="116" y="880"/>
                </a:lnTo>
                <a:lnTo>
                  <a:pt x="119" y="878"/>
                </a:lnTo>
                <a:lnTo>
                  <a:pt x="121" y="878"/>
                </a:lnTo>
                <a:lnTo>
                  <a:pt x="124" y="874"/>
                </a:lnTo>
                <a:lnTo>
                  <a:pt x="127" y="871"/>
                </a:lnTo>
                <a:lnTo>
                  <a:pt x="130" y="871"/>
                </a:lnTo>
                <a:lnTo>
                  <a:pt x="133" y="868"/>
                </a:lnTo>
                <a:lnTo>
                  <a:pt x="135" y="865"/>
                </a:lnTo>
                <a:lnTo>
                  <a:pt x="138" y="865"/>
                </a:lnTo>
                <a:lnTo>
                  <a:pt x="141" y="862"/>
                </a:lnTo>
                <a:lnTo>
                  <a:pt x="143" y="859"/>
                </a:lnTo>
                <a:lnTo>
                  <a:pt x="146" y="856"/>
                </a:lnTo>
                <a:lnTo>
                  <a:pt x="149" y="856"/>
                </a:lnTo>
                <a:lnTo>
                  <a:pt x="152" y="853"/>
                </a:lnTo>
                <a:lnTo>
                  <a:pt x="155" y="850"/>
                </a:lnTo>
                <a:lnTo>
                  <a:pt x="158" y="850"/>
                </a:lnTo>
                <a:lnTo>
                  <a:pt x="160" y="847"/>
                </a:lnTo>
                <a:lnTo>
                  <a:pt x="163" y="844"/>
                </a:lnTo>
                <a:lnTo>
                  <a:pt x="166" y="840"/>
                </a:lnTo>
                <a:lnTo>
                  <a:pt x="168" y="837"/>
                </a:lnTo>
                <a:lnTo>
                  <a:pt x="171" y="835"/>
                </a:lnTo>
                <a:lnTo>
                  <a:pt x="174" y="835"/>
                </a:lnTo>
                <a:lnTo>
                  <a:pt x="177" y="832"/>
                </a:lnTo>
                <a:lnTo>
                  <a:pt x="180" y="828"/>
                </a:lnTo>
                <a:lnTo>
                  <a:pt x="182" y="825"/>
                </a:lnTo>
                <a:lnTo>
                  <a:pt x="182" y="822"/>
                </a:lnTo>
                <a:lnTo>
                  <a:pt x="185" y="819"/>
                </a:lnTo>
                <a:lnTo>
                  <a:pt x="188" y="819"/>
                </a:lnTo>
                <a:lnTo>
                  <a:pt x="190" y="816"/>
                </a:lnTo>
                <a:lnTo>
                  <a:pt x="190" y="813"/>
                </a:lnTo>
                <a:lnTo>
                  <a:pt x="193" y="810"/>
                </a:lnTo>
                <a:lnTo>
                  <a:pt x="196" y="807"/>
                </a:lnTo>
                <a:lnTo>
                  <a:pt x="199" y="804"/>
                </a:lnTo>
                <a:lnTo>
                  <a:pt x="202" y="801"/>
                </a:lnTo>
                <a:lnTo>
                  <a:pt x="205" y="797"/>
                </a:lnTo>
                <a:lnTo>
                  <a:pt x="207" y="794"/>
                </a:lnTo>
                <a:lnTo>
                  <a:pt x="210" y="792"/>
                </a:lnTo>
                <a:lnTo>
                  <a:pt x="210" y="789"/>
                </a:lnTo>
                <a:lnTo>
                  <a:pt x="213" y="785"/>
                </a:lnTo>
                <a:lnTo>
                  <a:pt x="215" y="782"/>
                </a:lnTo>
                <a:lnTo>
                  <a:pt x="218" y="779"/>
                </a:lnTo>
                <a:lnTo>
                  <a:pt x="218" y="776"/>
                </a:lnTo>
                <a:lnTo>
                  <a:pt x="221" y="773"/>
                </a:lnTo>
                <a:lnTo>
                  <a:pt x="224" y="770"/>
                </a:lnTo>
                <a:lnTo>
                  <a:pt x="227" y="767"/>
                </a:lnTo>
                <a:lnTo>
                  <a:pt x="227" y="764"/>
                </a:lnTo>
                <a:lnTo>
                  <a:pt x="229" y="761"/>
                </a:lnTo>
                <a:lnTo>
                  <a:pt x="232" y="758"/>
                </a:lnTo>
                <a:lnTo>
                  <a:pt x="232" y="755"/>
                </a:lnTo>
                <a:lnTo>
                  <a:pt x="235" y="751"/>
                </a:lnTo>
                <a:lnTo>
                  <a:pt x="238" y="749"/>
                </a:lnTo>
                <a:lnTo>
                  <a:pt x="241" y="746"/>
                </a:lnTo>
                <a:lnTo>
                  <a:pt x="241" y="742"/>
                </a:lnTo>
                <a:lnTo>
                  <a:pt x="243" y="739"/>
                </a:lnTo>
                <a:lnTo>
                  <a:pt x="246" y="736"/>
                </a:lnTo>
                <a:lnTo>
                  <a:pt x="246" y="733"/>
                </a:lnTo>
                <a:lnTo>
                  <a:pt x="249" y="727"/>
                </a:lnTo>
                <a:lnTo>
                  <a:pt x="252" y="724"/>
                </a:lnTo>
                <a:lnTo>
                  <a:pt x="254" y="721"/>
                </a:lnTo>
                <a:lnTo>
                  <a:pt x="254" y="718"/>
                </a:lnTo>
                <a:lnTo>
                  <a:pt x="257" y="715"/>
                </a:lnTo>
                <a:lnTo>
                  <a:pt x="260" y="712"/>
                </a:lnTo>
                <a:lnTo>
                  <a:pt x="263" y="706"/>
                </a:lnTo>
                <a:lnTo>
                  <a:pt x="263" y="703"/>
                </a:lnTo>
                <a:lnTo>
                  <a:pt x="266" y="699"/>
                </a:lnTo>
                <a:lnTo>
                  <a:pt x="268" y="696"/>
                </a:lnTo>
                <a:lnTo>
                  <a:pt x="268" y="690"/>
                </a:lnTo>
                <a:lnTo>
                  <a:pt x="271" y="687"/>
                </a:lnTo>
                <a:lnTo>
                  <a:pt x="274" y="684"/>
                </a:lnTo>
                <a:lnTo>
                  <a:pt x="276" y="678"/>
                </a:lnTo>
                <a:lnTo>
                  <a:pt x="276" y="675"/>
                </a:lnTo>
                <a:lnTo>
                  <a:pt x="279" y="672"/>
                </a:lnTo>
                <a:lnTo>
                  <a:pt x="282" y="665"/>
                </a:lnTo>
                <a:lnTo>
                  <a:pt x="282" y="663"/>
                </a:lnTo>
                <a:lnTo>
                  <a:pt x="285" y="660"/>
                </a:lnTo>
                <a:lnTo>
                  <a:pt x="288" y="653"/>
                </a:lnTo>
                <a:lnTo>
                  <a:pt x="291" y="650"/>
                </a:lnTo>
                <a:lnTo>
                  <a:pt x="291" y="644"/>
                </a:lnTo>
                <a:lnTo>
                  <a:pt x="293" y="641"/>
                </a:lnTo>
                <a:lnTo>
                  <a:pt x="296" y="635"/>
                </a:lnTo>
                <a:lnTo>
                  <a:pt x="299" y="632"/>
                </a:lnTo>
                <a:lnTo>
                  <a:pt x="299" y="629"/>
                </a:lnTo>
                <a:lnTo>
                  <a:pt x="301" y="622"/>
                </a:lnTo>
                <a:lnTo>
                  <a:pt x="304" y="620"/>
                </a:lnTo>
                <a:lnTo>
                  <a:pt x="304" y="614"/>
                </a:lnTo>
                <a:lnTo>
                  <a:pt x="307" y="610"/>
                </a:lnTo>
                <a:lnTo>
                  <a:pt x="310" y="604"/>
                </a:lnTo>
                <a:lnTo>
                  <a:pt x="313" y="598"/>
                </a:lnTo>
                <a:lnTo>
                  <a:pt x="313" y="595"/>
                </a:lnTo>
                <a:lnTo>
                  <a:pt x="316" y="589"/>
                </a:lnTo>
                <a:lnTo>
                  <a:pt x="318" y="586"/>
                </a:lnTo>
                <a:lnTo>
                  <a:pt x="318" y="579"/>
                </a:lnTo>
                <a:lnTo>
                  <a:pt x="321" y="577"/>
                </a:lnTo>
                <a:lnTo>
                  <a:pt x="323" y="571"/>
                </a:lnTo>
                <a:lnTo>
                  <a:pt x="326" y="564"/>
                </a:lnTo>
                <a:lnTo>
                  <a:pt x="326" y="561"/>
                </a:lnTo>
                <a:lnTo>
                  <a:pt x="329" y="555"/>
                </a:lnTo>
                <a:lnTo>
                  <a:pt x="332" y="549"/>
                </a:lnTo>
                <a:lnTo>
                  <a:pt x="335" y="546"/>
                </a:lnTo>
                <a:lnTo>
                  <a:pt x="335" y="540"/>
                </a:lnTo>
                <a:lnTo>
                  <a:pt x="338" y="534"/>
                </a:lnTo>
                <a:lnTo>
                  <a:pt x="340" y="531"/>
                </a:lnTo>
                <a:lnTo>
                  <a:pt x="340" y="524"/>
                </a:lnTo>
                <a:lnTo>
                  <a:pt x="343" y="518"/>
                </a:lnTo>
                <a:lnTo>
                  <a:pt x="346" y="515"/>
                </a:lnTo>
                <a:lnTo>
                  <a:pt x="348" y="509"/>
                </a:lnTo>
                <a:lnTo>
                  <a:pt x="348" y="503"/>
                </a:lnTo>
                <a:lnTo>
                  <a:pt x="351" y="497"/>
                </a:lnTo>
                <a:lnTo>
                  <a:pt x="354" y="494"/>
                </a:lnTo>
                <a:lnTo>
                  <a:pt x="354" y="488"/>
                </a:lnTo>
                <a:lnTo>
                  <a:pt x="357" y="481"/>
                </a:lnTo>
                <a:lnTo>
                  <a:pt x="360" y="475"/>
                </a:lnTo>
                <a:lnTo>
                  <a:pt x="363" y="472"/>
                </a:lnTo>
                <a:lnTo>
                  <a:pt x="363" y="466"/>
                </a:lnTo>
                <a:lnTo>
                  <a:pt x="365" y="460"/>
                </a:lnTo>
                <a:lnTo>
                  <a:pt x="368" y="454"/>
                </a:lnTo>
                <a:lnTo>
                  <a:pt x="371" y="448"/>
                </a:lnTo>
                <a:lnTo>
                  <a:pt x="371" y="445"/>
                </a:lnTo>
                <a:lnTo>
                  <a:pt x="374" y="438"/>
                </a:lnTo>
                <a:lnTo>
                  <a:pt x="376" y="432"/>
                </a:lnTo>
                <a:lnTo>
                  <a:pt x="376" y="426"/>
                </a:lnTo>
                <a:lnTo>
                  <a:pt x="379" y="420"/>
                </a:lnTo>
                <a:lnTo>
                  <a:pt x="382" y="417"/>
                </a:lnTo>
                <a:lnTo>
                  <a:pt x="385" y="411"/>
                </a:lnTo>
                <a:lnTo>
                  <a:pt x="385" y="405"/>
                </a:lnTo>
                <a:lnTo>
                  <a:pt x="387" y="399"/>
                </a:lnTo>
                <a:lnTo>
                  <a:pt x="390" y="392"/>
                </a:lnTo>
                <a:lnTo>
                  <a:pt x="390" y="386"/>
                </a:lnTo>
                <a:lnTo>
                  <a:pt x="393" y="383"/>
                </a:lnTo>
                <a:lnTo>
                  <a:pt x="396" y="377"/>
                </a:lnTo>
                <a:lnTo>
                  <a:pt x="399" y="371"/>
                </a:lnTo>
                <a:lnTo>
                  <a:pt x="399" y="365"/>
                </a:lnTo>
                <a:lnTo>
                  <a:pt x="401" y="359"/>
                </a:lnTo>
                <a:lnTo>
                  <a:pt x="404" y="353"/>
                </a:lnTo>
                <a:lnTo>
                  <a:pt x="404" y="349"/>
                </a:lnTo>
                <a:lnTo>
                  <a:pt x="407" y="343"/>
                </a:lnTo>
                <a:lnTo>
                  <a:pt x="410" y="337"/>
                </a:lnTo>
                <a:lnTo>
                  <a:pt x="412" y="331"/>
                </a:lnTo>
                <a:lnTo>
                  <a:pt x="412" y="325"/>
                </a:lnTo>
                <a:lnTo>
                  <a:pt x="415" y="319"/>
                </a:lnTo>
                <a:lnTo>
                  <a:pt x="418" y="316"/>
                </a:lnTo>
                <a:lnTo>
                  <a:pt x="421" y="310"/>
                </a:lnTo>
                <a:lnTo>
                  <a:pt x="421" y="303"/>
                </a:lnTo>
                <a:lnTo>
                  <a:pt x="424" y="298"/>
                </a:lnTo>
                <a:lnTo>
                  <a:pt x="426" y="291"/>
                </a:lnTo>
                <a:lnTo>
                  <a:pt x="426" y="288"/>
                </a:lnTo>
                <a:lnTo>
                  <a:pt x="429" y="282"/>
                </a:lnTo>
                <a:lnTo>
                  <a:pt x="432" y="276"/>
                </a:lnTo>
                <a:lnTo>
                  <a:pt x="434" y="270"/>
                </a:lnTo>
                <a:lnTo>
                  <a:pt x="434" y="263"/>
                </a:lnTo>
                <a:lnTo>
                  <a:pt x="437" y="260"/>
                </a:lnTo>
                <a:lnTo>
                  <a:pt x="440" y="255"/>
                </a:lnTo>
                <a:lnTo>
                  <a:pt x="440" y="248"/>
                </a:lnTo>
                <a:lnTo>
                  <a:pt x="443" y="242"/>
                </a:lnTo>
                <a:lnTo>
                  <a:pt x="446" y="239"/>
                </a:lnTo>
                <a:lnTo>
                  <a:pt x="449" y="233"/>
                </a:lnTo>
                <a:lnTo>
                  <a:pt x="449" y="227"/>
                </a:lnTo>
                <a:lnTo>
                  <a:pt x="451" y="220"/>
                </a:lnTo>
                <a:lnTo>
                  <a:pt x="454" y="217"/>
                </a:lnTo>
                <a:lnTo>
                  <a:pt x="457" y="212"/>
                </a:lnTo>
                <a:lnTo>
                  <a:pt x="457" y="205"/>
                </a:lnTo>
                <a:lnTo>
                  <a:pt x="459" y="202"/>
                </a:lnTo>
                <a:lnTo>
                  <a:pt x="462" y="196"/>
                </a:lnTo>
                <a:lnTo>
                  <a:pt x="462" y="190"/>
                </a:lnTo>
                <a:lnTo>
                  <a:pt x="465" y="187"/>
                </a:lnTo>
                <a:lnTo>
                  <a:pt x="468" y="181"/>
                </a:lnTo>
                <a:lnTo>
                  <a:pt x="471" y="178"/>
                </a:lnTo>
                <a:lnTo>
                  <a:pt x="471" y="171"/>
                </a:lnTo>
                <a:lnTo>
                  <a:pt x="473" y="165"/>
                </a:lnTo>
                <a:lnTo>
                  <a:pt x="476" y="162"/>
                </a:lnTo>
                <a:lnTo>
                  <a:pt x="476" y="156"/>
                </a:lnTo>
                <a:lnTo>
                  <a:pt x="479" y="153"/>
                </a:lnTo>
                <a:lnTo>
                  <a:pt x="482" y="147"/>
                </a:lnTo>
                <a:lnTo>
                  <a:pt x="484" y="144"/>
                </a:lnTo>
                <a:lnTo>
                  <a:pt x="484" y="138"/>
                </a:lnTo>
                <a:lnTo>
                  <a:pt x="487" y="135"/>
                </a:lnTo>
                <a:lnTo>
                  <a:pt x="490" y="128"/>
                </a:lnTo>
                <a:lnTo>
                  <a:pt x="493" y="126"/>
                </a:lnTo>
                <a:lnTo>
                  <a:pt x="493" y="122"/>
                </a:lnTo>
                <a:lnTo>
                  <a:pt x="496" y="116"/>
                </a:lnTo>
                <a:lnTo>
                  <a:pt x="498" y="113"/>
                </a:lnTo>
                <a:lnTo>
                  <a:pt x="498" y="107"/>
                </a:lnTo>
                <a:lnTo>
                  <a:pt x="501" y="104"/>
                </a:lnTo>
                <a:lnTo>
                  <a:pt x="504" y="101"/>
                </a:lnTo>
                <a:lnTo>
                  <a:pt x="507" y="98"/>
                </a:lnTo>
                <a:lnTo>
                  <a:pt x="507" y="92"/>
                </a:lnTo>
                <a:lnTo>
                  <a:pt x="509" y="88"/>
                </a:lnTo>
                <a:lnTo>
                  <a:pt x="512" y="85"/>
                </a:lnTo>
                <a:lnTo>
                  <a:pt x="512" y="83"/>
                </a:lnTo>
                <a:lnTo>
                  <a:pt x="515" y="76"/>
                </a:lnTo>
                <a:lnTo>
                  <a:pt x="518" y="73"/>
                </a:lnTo>
                <a:lnTo>
                  <a:pt x="520" y="70"/>
                </a:lnTo>
                <a:lnTo>
                  <a:pt x="520" y="67"/>
                </a:lnTo>
                <a:lnTo>
                  <a:pt x="523" y="64"/>
                </a:lnTo>
                <a:lnTo>
                  <a:pt x="526" y="61"/>
                </a:lnTo>
                <a:lnTo>
                  <a:pt x="529" y="58"/>
                </a:lnTo>
                <a:lnTo>
                  <a:pt x="529" y="55"/>
                </a:lnTo>
                <a:lnTo>
                  <a:pt x="532" y="52"/>
                </a:lnTo>
                <a:lnTo>
                  <a:pt x="534" y="49"/>
                </a:lnTo>
                <a:lnTo>
                  <a:pt x="534" y="45"/>
                </a:lnTo>
                <a:lnTo>
                  <a:pt x="537" y="42"/>
                </a:lnTo>
                <a:lnTo>
                  <a:pt x="540" y="40"/>
                </a:lnTo>
                <a:lnTo>
                  <a:pt x="543" y="37"/>
                </a:lnTo>
                <a:lnTo>
                  <a:pt x="545" y="33"/>
                </a:lnTo>
                <a:lnTo>
                  <a:pt x="548" y="30"/>
                </a:lnTo>
                <a:lnTo>
                  <a:pt x="548" y="27"/>
                </a:lnTo>
                <a:lnTo>
                  <a:pt x="551" y="24"/>
                </a:lnTo>
                <a:lnTo>
                  <a:pt x="554" y="24"/>
                </a:lnTo>
                <a:lnTo>
                  <a:pt x="557" y="21"/>
                </a:lnTo>
                <a:lnTo>
                  <a:pt x="559" y="18"/>
                </a:lnTo>
                <a:lnTo>
                  <a:pt x="562" y="15"/>
                </a:lnTo>
                <a:lnTo>
                  <a:pt x="565" y="12"/>
                </a:lnTo>
                <a:lnTo>
                  <a:pt x="567" y="12"/>
                </a:lnTo>
                <a:lnTo>
                  <a:pt x="570" y="9"/>
                </a:lnTo>
                <a:lnTo>
                  <a:pt x="573" y="6"/>
                </a:lnTo>
                <a:lnTo>
                  <a:pt x="576" y="6"/>
                </a:lnTo>
                <a:lnTo>
                  <a:pt x="579" y="2"/>
                </a:lnTo>
                <a:lnTo>
                  <a:pt x="582" y="2"/>
                </a:lnTo>
                <a:lnTo>
                  <a:pt x="584" y="2"/>
                </a:lnTo>
                <a:lnTo>
                  <a:pt x="587" y="0"/>
                </a:lnTo>
                <a:lnTo>
                  <a:pt x="590" y="0"/>
                </a:lnTo>
                <a:lnTo>
                  <a:pt x="592" y="0"/>
                </a:lnTo>
                <a:lnTo>
                  <a:pt x="595" y="0"/>
                </a:lnTo>
                <a:lnTo>
                  <a:pt x="598" y="0"/>
                </a:lnTo>
                <a:lnTo>
                  <a:pt x="601" y="0"/>
                </a:lnTo>
                <a:lnTo>
                  <a:pt x="604" y="0"/>
                </a:lnTo>
                <a:lnTo>
                  <a:pt x="607" y="0"/>
                </a:lnTo>
                <a:lnTo>
                  <a:pt x="609" y="0"/>
                </a:lnTo>
                <a:lnTo>
                  <a:pt x="612" y="0"/>
                </a:lnTo>
                <a:lnTo>
                  <a:pt x="615" y="2"/>
                </a:lnTo>
                <a:lnTo>
                  <a:pt x="617" y="2"/>
                </a:lnTo>
                <a:lnTo>
                  <a:pt x="620" y="6"/>
                </a:lnTo>
                <a:lnTo>
                  <a:pt x="623" y="6"/>
                </a:lnTo>
                <a:lnTo>
                  <a:pt x="626" y="6"/>
                </a:lnTo>
                <a:lnTo>
                  <a:pt x="629" y="9"/>
                </a:lnTo>
                <a:lnTo>
                  <a:pt x="631" y="12"/>
                </a:lnTo>
                <a:lnTo>
                  <a:pt x="634" y="15"/>
                </a:lnTo>
                <a:lnTo>
                  <a:pt x="637" y="15"/>
                </a:lnTo>
                <a:lnTo>
                  <a:pt x="640" y="18"/>
                </a:lnTo>
                <a:lnTo>
                  <a:pt x="642" y="21"/>
                </a:lnTo>
                <a:lnTo>
                  <a:pt x="645" y="24"/>
                </a:lnTo>
                <a:lnTo>
                  <a:pt x="648" y="24"/>
                </a:lnTo>
                <a:lnTo>
                  <a:pt x="651" y="27"/>
                </a:lnTo>
                <a:lnTo>
                  <a:pt x="651" y="30"/>
                </a:lnTo>
                <a:lnTo>
                  <a:pt x="654" y="33"/>
                </a:lnTo>
                <a:lnTo>
                  <a:pt x="656" y="37"/>
                </a:lnTo>
                <a:lnTo>
                  <a:pt x="659" y="40"/>
                </a:lnTo>
                <a:lnTo>
                  <a:pt x="662" y="42"/>
                </a:lnTo>
                <a:lnTo>
                  <a:pt x="665" y="45"/>
                </a:lnTo>
                <a:lnTo>
                  <a:pt x="665" y="49"/>
                </a:lnTo>
                <a:lnTo>
                  <a:pt x="667" y="52"/>
                </a:lnTo>
                <a:lnTo>
                  <a:pt x="670" y="55"/>
                </a:lnTo>
                <a:lnTo>
                  <a:pt x="670" y="58"/>
                </a:lnTo>
                <a:lnTo>
                  <a:pt x="673" y="61"/>
                </a:lnTo>
                <a:lnTo>
                  <a:pt x="676" y="64"/>
                </a:lnTo>
                <a:lnTo>
                  <a:pt x="678" y="67"/>
                </a:lnTo>
                <a:lnTo>
                  <a:pt x="678" y="70"/>
                </a:lnTo>
                <a:lnTo>
                  <a:pt x="681" y="73"/>
                </a:lnTo>
                <a:lnTo>
                  <a:pt x="684" y="76"/>
                </a:lnTo>
                <a:lnTo>
                  <a:pt x="687" y="83"/>
                </a:lnTo>
                <a:lnTo>
                  <a:pt x="687" y="85"/>
                </a:lnTo>
                <a:lnTo>
                  <a:pt x="690" y="88"/>
                </a:lnTo>
                <a:lnTo>
                  <a:pt x="692" y="92"/>
                </a:lnTo>
                <a:lnTo>
                  <a:pt x="692" y="98"/>
                </a:lnTo>
                <a:lnTo>
                  <a:pt x="695" y="101"/>
                </a:lnTo>
                <a:lnTo>
                  <a:pt x="698" y="104"/>
                </a:lnTo>
                <a:lnTo>
                  <a:pt x="701" y="107"/>
                </a:lnTo>
                <a:lnTo>
                  <a:pt x="701" y="113"/>
                </a:lnTo>
                <a:lnTo>
                  <a:pt x="703" y="116"/>
                </a:lnTo>
                <a:lnTo>
                  <a:pt x="706" y="122"/>
                </a:lnTo>
                <a:lnTo>
                  <a:pt x="706" y="126"/>
                </a:lnTo>
                <a:lnTo>
                  <a:pt x="709" y="128"/>
                </a:lnTo>
                <a:lnTo>
                  <a:pt x="712" y="135"/>
                </a:lnTo>
                <a:lnTo>
                  <a:pt x="715" y="138"/>
                </a:lnTo>
                <a:lnTo>
                  <a:pt x="715" y="144"/>
                </a:lnTo>
                <a:lnTo>
                  <a:pt x="717" y="147"/>
                </a:lnTo>
                <a:lnTo>
                  <a:pt x="720" y="153"/>
                </a:lnTo>
                <a:lnTo>
                  <a:pt x="723" y="156"/>
                </a:lnTo>
                <a:lnTo>
                  <a:pt x="723" y="162"/>
                </a:lnTo>
                <a:lnTo>
                  <a:pt x="725" y="165"/>
                </a:lnTo>
                <a:lnTo>
                  <a:pt x="728" y="171"/>
                </a:lnTo>
                <a:lnTo>
                  <a:pt x="728" y="178"/>
                </a:lnTo>
                <a:lnTo>
                  <a:pt x="731" y="181"/>
                </a:lnTo>
                <a:lnTo>
                  <a:pt x="734" y="187"/>
                </a:lnTo>
                <a:lnTo>
                  <a:pt x="737" y="190"/>
                </a:lnTo>
                <a:lnTo>
                  <a:pt x="737" y="196"/>
                </a:lnTo>
                <a:lnTo>
                  <a:pt x="740" y="202"/>
                </a:lnTo>
                <a:lnTo>
                  <a:pt x="742" y="205"/>
                </a:lnTo>
                <a:lnTo>
                  <a:pt x="742" y="212"/>
                </a:lnTo>
                <a:lnTo>
                  <a:pt x="745" y="217"/>
                </a:lnTo>
                <a:lnTo>
                  <a:pt x="748" y="220"/>
                </a:lnTo>
                <a:lnTo>
                  <a:pt x="750" y="227"/>
                </a:lnTo>
                <a:lnTo>
                  <a:pt x="750" y="233"/>
                </a:lnTo>
                <a:lnTo>
                  <a:pt x="753" y="239"/>
                </a:lnTo>
                <a:lnTo>
                  <a:pt x="756" y="242"/>
                </a:lnTo>
                <a:lnTo>
                  <a:pt x="759" y="248"/>
                </a:lnTo>
                <a:lnTo>
                  <a:pt x="759" y="255"/>
                </a:lnTo>
                <a:lnTo>
                  <a:pt x="762" y="260"/>
                </a:lnTo>
                <a:lnTo>
                  <a:pt x="764" y="263"/>
                </a:lnTo>
                <a:lnTo>
                  <a:pt x="764" y="270"/>
                </a:lnTo>
                <a:lnTo>
                  <a:pt x="767" y="276"/>
                </a:lnTo>
                <a:lnTo>
                  <a:pt x="770" y="282"/>
                </a:lnTo>
                <a:lnTo>
                  <a:pt x="773" y="288"/>
                </a:lnTo>
                <a:lnTo>
                  <a:pt x="773" y="291"/>
                </a:lnTo>
                <a:lnTo>
                  <a:pt x="775" y="298"/>
                </a:lnTo>
                <a:lnTo>
                  <a:pt x="778" y="303"/>
                </a:lnTo>
                <a:lnTo>
                  <a:pt x="778" y="310"/>
                </a:lnTo>
                <a:lnTo>
                  <a:pt x="781" y="316"/>
                </a:lnTo>
                <a:lnTo>
                  <a:pt x="784" y="319"/>
                </a:lnTo>
                <a:lnTo>
                  <a:pt x="787" y="325"/>
                </a:lnTo>
                <a:lnTo>
                  <a:pt x="787" y="331"/>
                </a:lnTo>
                <a:lnTo>
                  <a:pt x="789" y="337"/>
                </a:lnTo>
                <a:lnTo>
                  <a:pt x="792" y="343"/>
                </a:lnTo>
                <a:lnTo>
                  <a:pt x="795" y="349"/>
                </a:lnTo>
                <a:lnTo>
                  <a:pt x="795" y="353"/>
                </a:lnTo>
                <a:lnTo>
                  <a:pt x="798" y="359"/>
                </a:lnTo>
                <a:lnTo>
                  <a:pt x="800" y="365"/>
                </a:lnTo>
                <a:lnTo>
                  <a:pt x="800" y="371"/>
                </a:lnTo>
                <a:lnTo>
                  <a:pt x="803" y="377"/>
                </a:lnTo>
                <a:lnTo>
                  <a:pt x="806" y="383"/>
                </a:lnTo>
                <a:lnTo>
                  <a:pt x="809" y="386"/>
                </a:lnTo>
                <a:lnTo>
                  <a:pt x="809" y="392"/>
                </a:lnTo>
                <a:lnTo>
                  <a:pt x="811" y="399"/>
                </a:lnTo>
                <a:lnTo>
                  <a:pt x="814" y="405"/>
                </a:lnTo>
                <a:lnTo>
                  <a:pt x="814" y="411"/>
                </a:lnTo>
                <a:lnTo>
                  <a:pt x="817" y="417"/>
                </a:lnTo>
                <a:lnTo>
                  <a:pt x="820" y="420"/>
                </a:lnTo>
                <a:lnTo>
                  <a:pt x="823" y="426"/>
                </a:lnTo>
                <a:lnTo>
                  <a:pt x="823" y="432"/>
                </a:lnTo>
                <a:lnTo>
                  <a:pt x="825" y="438"/>
                </a:lnTo>
                <a:lnTo>
                  <a:pt x="828" y="445"/>
                </a:lnTo>
                <a:lnTo>
                  <a:pt x="828" y="448"/>
                </a:lnTo>
                <a:lnTo>
                  <a:pt x="831" y="454"/>
                </a:lnTo>
                <a:lnTo>
                  <a:pt x="834" y="460"/>
                </a:lnTo>
                <a:lnTo>
                  <a:pt x="836" y="466"/>
                </a:lnTo>
                <a:lnTo>
                  <a:pt x="836" y="472"/>
                </a:lnTo>
                <a:lnTo>
                  <a:pt x="839" y="475"/>
                </a:lnTo>
                <a:lnTo>
                  <a:pt x="842" y="481"/>
                </a:lnTo>
                <a:lnTo>
                  <a:pt x="845" y="488"/>
                </a:lnTo>
                <a:lnTo>
                  <a:pt x="845" y="494"/>
                </a:lnTo>
                <a:lnTo>
                  <a:pt x="848" y="497"/>
                </a:lnTo>
                <a:lnTo>
                  <a:pt x="851" y="503"/>
                </a:lnTo>
                <a:lnTo>
                  <a:pt x="851" y="509"/>
                </a:lnTo>
                <a:lnTo>
                  <a:pt x="853" y="515"/>
                </a:lnTo>
                <a:lnTo>
                  <a:pt x="856" y="518"/>
                </a:lnTo>
                <a:lnTo>
                  <a:pt x="859" y="524"/>
                </a:lnTo>
                <a:lnTo>
                  <a:pt x="859" y="531"/>
                </a:lnTo>
                <a:lnTo>
                  <a:pt x="861" y="534"/>
                </a:lnTo>
                <a:lnTo>
                  <a:pt x="864" y="540"/>
                </a:lnTo>
                <a:lnTo>
                  <a:pt x="864" y="546"/>
                </a:lnTo>
                <a:lnTo>
                  <a:pt x="867" y="549"/>
                </a:lnTo>
                <a:lnTo>
                  <a:pt x="870" y="555"/>
                </a:lnTo>
                <a:lnTo>
                  <a:pt x="873" y="561"/>
                </a:lnTo>
                <a:lnTo>
                  <a:pt x="873" y="564"/>
                </a:lnTo>
                <a:lnTo>
                  <a:pt x="875" y="571"/>
                </a:lnTo>
                <a:lnTo>
                  <a:pt x="878" y="577"/>
                </a:lnTo>
                <a:lnTo>
                  <a:pt x="881" y="579"/>
                </a:lnTo>
                <a:lnTo>
                  <a:pt x="881" y="586"/>
                </a:lnTo>
                <a:lnTo>
                  <a:pt x="883" y="589"/>
                </a:lnTo>
                <a:lnTo>
                  <a:pt x="886" y="595"/>
                </a:lnTo>
                <a:lnTo>
                  <a:pt x="886" y="598"/>
                </a:lnTo>
                <a:lnTo>
                  <a:pt x="889" y="604"/>
                </a:lnTo>
                <a:lnTo>
                  <a:pt x="892" y="610"/>
                </a:lnTo>
                <a:lnTo>
                  <a:pt x="895" y="614"/>
                </a:lnTo>
                <a:lnTo>
                  <a:pt x="895" y="620"/>
                </a:lnTo>
                <a:lnTo>
                  <a:pt x="898" y="622"/>
                </a:lnTo>
                <a:lnTo>
                  <a:pt x="900" y="629"/>
                </a:lnTo>
                <a:lnTo>
                  <a:pt x="900" y="632"/>
                </a:lnTo>
                <a:lnTo>
                  <a:pt x="903" y="635"/>
                </a:lnTo>
                <a:lnTo>
                  <a:pt x="906" y="641"/>
                </a:lnTo>
                <a:lnTo>
                  <a:pt x="908" y="644"/>
                </a:lnTo>
                <a:lnTo>
                  <a:pt x="908" y="650"/>
                </a:lnTo>
                <a:lnTo>
                  <a:pt x="911" y="653"/>
                </a:lnTo>
                <a:lnTo>
                  <a:pt x="914" y="660"/>
                </a:lnTo>
                <a:lnTo>
                  <a:pt x="917" y="663"/>
                </a:lnTo>
                <a:lnTo>
                  <a:pt x="917" y="665"/>
                </a:lnTo>
                <a:lnTo>
                  <a:pt x="920" y="672"/>
                </a:lnTo>
                <a:lnTo>
                  <a:pt x="922" y="675"/>
                </a:lnTo>
                <a:lnTo>
                  <a:pt x="922" y="678"/>
                </a:lnTo>
                <a:lnTo>
                  <a:pt x="925" y="684"/>
                </a:lnTo>
                <a:lnTo>
                  <a:pt x="928" y="687"/>
                </a:lnTo>
                <a:lnTo>
                  <a:pt x="931" y="690"/>
                </a:lnTo>
                <a:lnTo>
                  <a:pt x="931" y="696"/>
                </a:lnTo>
                <a:lnTo>
                  <a:pt x="933" y="699"/>
                </a:lnTo>
                <a:lnTo>
                  <a:pt x="936" y="703"/>
                </a:lnTo>
                <a:lnTo>
                  <a:pt x="936" y="706"/>
                </a:lnTo>
                <a:lnTo>
                  <a:pt x="939" y="712"/>
                </a:lnTo>
                <a:lnTo>
                  <a:pt x="942" y="715"/>
                </a:lnTo>
                <a:lnTo>
                  <a:pt x="945" y="718"/>
                </a:lnTo>
                <a:lnTo>
                  <a:pt x="945" y="721"/>
                </a:lnTo>
                <a:lnTo>
                  <a:pt x="947" y="724"/>
                </a:lnTo>
                <a:lnTo>
                  <a:pt x="950" y="727"/>
                </a:lnTo>
                <a:lnTo>
                  <a:pt x="953" y="733"/>
                </a:lnTo>
                <a:lnTo>
                  <a:pt x="953" y="736"/>
                </a:lnTo>
                <a:lnTo>
                  <a:pt x="956" y="739"/>
                </a:lnTo>
                <a:lnTo>
                  <a:pt x="958" y="742"/>
                </a:lnTo>
                <a:lnTo>
                  <a:pt x="958" y="746"/>
                </a:lnTo>
                <a:lnTo>
                  <a:pt x="961" y="749"/>
                </a:lnTo>
                <a:lnTo>
                  <a:pt x="964" y="751"/>
                </a:lnTo>
                <a:lnTo>
                  <a:pt x="967" y="755"/>
                </a:lnTo>
                <a:lnTo>
                  <a:pt x="967" y="758"/>
                </a:lnTo>
                <a:lnTo>
                  <a:pt x="969" y="761"/>
                </a:lnTo>
                <a:lnTo>
                  <a:pt x="972" y="764"/>
                </a:lnTo>
                <a:lnTo>
                  <a:pt x="972" y="767"/>
                </a:lnTo>
                <a:lnTo>
                  <a:pt x="975" y="770"/>
                </a:lnTo>
                <a:lnTo>
                  <a:pt x="978" y="773"/>
                </a:lnTo>
                <a:lnTo>
                  <a:pt x="981" y="776"/>
                </a:lnTo>
                <a:lnTo>
                  <a:pt x="981" y="779"/>
                </a:lnTo>
                <a:lnTo>
                  <a:pt x="984" y="782"/>
                </a:lnTo>
                <a:lnTo>
                  <a:pt x="986" y="785"/>
                </a:lnTo>
                <a:lnTo>
                  <a:pt x="989" y="789"/>
                </a:lnTo>
                <a:lnTo>
                  <a:pt x="989" y="792"/>
                </a:lnTo>
                <a:lnTo>
                  <a:pt x="992" y="794"/>
                </a:lnTo>
                <a:lnTo>
                  <a:pt x="994" y="797"/>
                </a:lnTo>
                <a:lnTo>
                  <a:pt x="997" y="801"/>
                </a:lnTo>
                <a:lnTo>
                  <a:pt x="1000" y="804"/>
                </a:lnTo>
                <a:lnTo>
                  <a:pt x="1003" y="807"/>
                </a:lnTo>
                <a:lnTo>
                  <a:pt x="1006" y="810"/>
                </a:lnTo>
                <a:lnTo>
                  <a:pt x="1008" y="813"/>
                </a:lnTo>
                <a:lnTo>
                  <a:pt x="1008" y="816"/>
                </a:lnTo>
                <a:lnTo>
                  <a:pt x="1011" y="819"/>
                </a:lnTo>
                <a:lnTo>
                  <a:pt x="1014" y="819"/>
                </a:lnTo>
                <a:lnTo>
                  <a:pt x="1016" y="822"/>
                </a:lnTo>
                <a:lnTo>
                  <a:pt x="1016" y="825"/>
                </a:lnTo>
                <a:lnTo>
                  <a:pt x="1019" y="828"/>
                </a:lnTo>
                <a:lnTo>
                  <a:pt x="1022" y="832"/>
                </a:lnTo>
                <a:lnTo>
                  <a:pt x="1025" y="835"/>
                </a:lnTo>
                <a:lnTo>
                  <a:pt x="1028" y="835"/>
                </a:lnTo>
                <a:lnTo>
                  <a:pt x="1031" y="837"/>
                </a:lnTo>
                <a:lnTo>
                  <a:pt x="1033" y="840"/>
                </a:lnTo>
                <a:lnTo>
                  <a:pt x="1036" y="844"/>
                </a:lnTo>
                <a:lnTo>
                  <a:pt x="1039" y="847"/>
                </a:lnTo>
                <a:lnTo>
                  <a:pt x="1041" y="850"/>
                </a:lnTo>
                <a:lnTo>
                  <a:pt x="1044" y="853"/>
                </a:lnTo>
                <a:lnTo>
                  <a:pt x="1047" y="853"/>
                </a:lnTo>
                <a:lnTo>
                  <a:pt x="1050" y="856"/>
                </a:lnTo>
                <a:lnTo>
                  <a:pt x="1053" y="859"/>
                </a:lnTo>
                <a:lnTo>
                  <a:pt x="1056" y="859"/>
                </a:lnTo>
                <a:lnTo>
                  <a:pt x="1058" y="862"/>
                </a:lnTo>
                <a:lnTo>
                  <a:pt x="1061" y="865"/>
                </a:lnTo>
                <a:lnTo>
                  <a:pt x="1064" y="865"/>
                </a:lnTo>
                <a:lnTo>
                  <a:pt x="1066" y="868"/>
                </a:lnTo>
                <a:lnTo>
                  <a:pt x="1069" y="871"/>
                </a:lnTo>
                <a:lnTo>
                  <a:pt x="1072" y="871"/>
                </a:lnTo>
                <a:lnTo>
                  <a:pt x="1075" y="874"/>
                </a:lnTo>
                <a:lnTo>
                  <a:pt x="1078" y="878"/>
                </a:lnTo>
                <a:lnTo>
                  <a:pt x="1080" y="878"/>
                </a:lnTo>
                <a:lnTo>
                  <a:pt x="1083" y="880"/>
                </a:lnTo>
                <a:lnTo>
                  <a:pt x="1086" y="880"/>
                </a:lnTo>
                <a:lnTo>
                  <a:pt x="1089" y="883"/>
                </a:lnTo>
                <a:lnTo>
                  <a:pt x="1092" y="883"/>
                </a:lnTo>
                <a:lnTo>
                  <a:pt x="1094" y="887"/>
                </a:lnTo>
                <a:lnTo>
                  <a:pt x="1097" y="887"/>
                </a:lnTo>
                <a:lnTo>
                  <a:pt x="1100" y="890"/>
                </a:lnTo>
                <a:lnTo>
                  <a:pt x="1103" y="890"/>
                </a:lnTo>
                <a:lnTo>
                  <a:pt x="1105" y="893"/>
                </a:lnTo>
                <a:lnTo>
                  <a:pt x="1108" y="893"/>
                </a:lnTo>
                <a:lnTo>
                  <a:pt x="1111" y="896"/>
                </a:lnTo>
                <a:lnTo>
                  <a:pt x="1114" y="896"/>
                </a:lnTo>
                <a:lnTo>
                  <a:pt x="1117" y="896"/>
                </a:lnTo>
                <a:lnTo>
                  <a:pt x="1119" y="899"/>
                </a:lnTo>
                <a:lnTo>
                  <a:pt x="1122" y="899"/>
                </a:lnTo>
                <a:lnTo>
                  <a:pt x="1125" y="899"/>
                </a:lnTo>
                <a:lnTo>
                  <a:pt x="1127" y="902"/>
                </a:lnTo>
                <a:lnTo>
                  <a:pt x="1130" y="902"/>
                </a:lnTo>
                <a:lnTo>
                  <a:pt x="1133" y="902"/>
                </a:lnTo>
                <a:lnTo>
                  <a:pt x="1136" y="905"/>
                </a:lnTo>
                <a:lnTo>
                  <a:pt x="1139" y="905"/>
                </a:lnTo>
                <a:lnTo>
                  <a:pt x="1142" y="905"/>
                </a:lnTo>
                <a:lnTo>
                  <a:pt x="1144" y="905"/>
                </a:lnTo>
                <a:lnTo>
                  <a:pt x="1147" y="908"/>
                </a:lnTo>
                <a:lnTo>
                  <a:pt x="1150" y="908"/>
                </a:lnTo>
                <a:lnTo>
                  <a:pt x="1152" y="908"/>
                </a:lnTo>
                <a:lnTo>
                  <a:pt x="1155" y="911"/>
                </a:lnTo>
                <a:lnTo>
                  <a:pt x="1158" y="911"/>
                </a:lnTo>
                <a:lnTo>
                  <a:pt x="1161" y="911"/>
                </a:lnTo>
                <a:lnTo>
                  <a:pt x="1164" y="911"/>
                </a:lnTo>
                <a:lnTo>
                  <a:pt x="1166" y="914"/>
                </a:lnTo>
                <a:lnTo>
                  <a:pt x="1169" y="914"/>
                </a:lnTo>
                <a:lnTo>
                  <a:pt x="1172" y="914"/>
                </a:lnTo>
                <a:lnTo>
                  <a:pt x="1174" y="914"/>
                </a:lnTo>
                <a:lnTo>
                  <a:pt x="1177" y="914"/>
                </a:lnTo>
                <a:lnTo>
                  <a:pt x="1180" y="914"/>
                </a:lnTo>
                <a:lnTo>
                  <a:pt x="1183" y="917"/>
                </a:lnTo>
                <a:lnTo>
                  <a:pt x="1186" y="917"/>
                </a:lnTo>
                <a:lnTo>
                  <a:pt x="1189" y="917"/>
                </a:lnTo>
                <a:lnTo>
                  <a:pt x="1191" y="917"/>
                </a:lnTo>
                <a:lnTo>
                  <a:pt x="1194" y="917"/>
                </a:lnTo>
                <a:lnTo>
                  <a:pt x="1197" y="921"/>
                </a:lnTo>
                <a:lnTo>
                  <a:pt x="1200" y="921"/>
                </a:lnTo>
              </a:path>
            </a:pathLst>
          </a:custGeom>
          <a:noFill/>
          <a:ln w="28575" cap="rnd" cmpd="sng">
            <a:solidFill>
              <a:srgbClr val="FF0000"/>
            </a:solidFill>
            <a:prstDash val="solid"/>
            <a:round/>
            <a:headEnd type="none" w="sm" len="sm"/>
            <a:tailEnd type="none" w="sm" len="sm"/>
          </a:ln>
        </p:spPr>
        <p:txBody>
          <a:bodyPr/>
          <a:lstStyle/>
          <a:p>
            <a:endParaRPr lang="en-US">
              <a:solidFill>
                <a:srgbClr val="000000"/>
              </a:solidFill>
              <a:latin typeface="Tahoma" pitchFamily="34" charset="0"/>
            </a:endParaRPr>
          </a:p>
        </p:txBody>
      </p:sp>
      <p:sp>
        <p:nvSpPr>
          <p:cNvPr id="23561" name="Text Box 14"/>
          <p:cNvSpPr txBox="1">
            <a:spLocks noChangeArrowheads="1"/>
          </p:cNvSpPr>
          <p:nvPr/>
        </p:nvSpPr>
        <p:spPr bwMode="auto">
          <a:xfrm>
            <a:off x="5453063" y="3139238"/>
            <a:ext cx="1479550" cy="3286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b="1">
                <a:solidFill>
                  <a:srgbClr val="000000"/>
                </a:solidFill>
                <a:latin typeface="Arial" charset="0"/>
              </a:rPr>
              <a:t>Failure pdf </a:t>
            </a:r>
          </a:p>
        </p:txBody>
      </p:sp>
      <p:sp>
        <p:nvSpPr>
          <p:cNvPr id="23562" name="Line 15"/>
          <p:cNvSpPr>
            <a:spLocks noChangeShapeType="1"/>
          </p:cNvSpPr>
          <p:nvPr/>
        </p:nvSpPr>
        <p:spPr bwMode="auto">
          <a:xfrm>
            <a:off x="1065213" y="6203113"/>
            <a:ext cx="0" cy="123825"/>
          </a:xfrm>
          <a:prstGeom prst="line">
            <a:avLst/>
          </a:prstGeom>
          <a:noFill/>
          <a:ln w="9525">
            <a:solidFill>
              <a:schemeClr val="tx1"/>
            </a:solidFill>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63" name="Line 16"/>
          <p:cNvSpPr>
            <a:spLocks noChangeShapeType="1"/>
          </p:cNvSpPr>
          <p:nvPr/>
        </p:nvSpPr>
        <p:spPr bwMode="auto">
          <a:xfrm>
            <a:off x="1065213" y="6203113"/>
            <a:ext cx="0" cy="123825"/>
          </a:xfrm>
          <a:prstGeom prst="line">
            <a:avLst/>
          </a:prstGeom>
          <a:noFill/>
          <a:ln w="9525">
            <a:solidFill>
              <a:schemeClr val="tx1"/>
            </a:solidFill>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64" name="Oval 17"/>
          <p:cNvSpPr>
            <a:spLocks noChangeArrowheads="1"/>
          </p:cNvSpPr>
          <p:nvPr/>
        </p:nvSpPr>
        <p:spPr bwMode="auto">
          <a:xfrm>
            <a:off x="1054100" y="5963400"/>
            <a:ext cx="47625" cy="52388"/>
          </a:xfrm>
          <a:prstGeom prst="ellipse">
            <a:avLst/>
          </a:prstGeom>
          <a:solidFill>
            <a:srgbClr val="FF3300"/>
          </a:solidFill>
          <a:ln w="9525">
            <a:noFill/>
            <a:round/>
            <a:headEnd/>
            <a:tailEnd/>
          </a:ln>
        </p:spPr>
        <p:txBody>
          <a:bodyPr lIns="96661" tIns="48331" rIns="96661" bIns="48331" anchor="ctr">
            <a:spAutoFit/>
          </a:bodyPr>
          <a:lstStyle/>
          <a:p>
            <a:endParaRPr lang="en-US">
              <a:solidFill>
                <a:srgbClr val="000000"/>
              </a:solidFill>
              <a:latin typeface="Tahoma" pitchFamily="34" charset="0"/>
            </a:endParaRPr>
          </a:p>
        </p:txBody>
      </p:sp>
      <p:sp>
        <p:nvSpPr>
          <p:cNvPr id="23565" name="Text Box 18"/>
          <p:cNvSpPr txBox="1">
            <a:spLocks noChangeArrowheads="1"/>
          </p:cNvSpPr>
          <p:nvPr/>
        </p:nvSpPr>
        <p:spPr bwMode="auto">
          <a:xfrm>
            <a:off x="481013" y="3361488"/>
            <a:ext cx="1181100" cy="536575"/>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CC6600"/>
                </a:solidFill>
                <a:latin typeface="Tahoma" pitchFamily="34" charset="0"/>
              </a:rPr>
              <a:t>Current time</a:t>
            </a:r>
          </a:p>
        </p:txBody>
      </p:sp>
      <p:sp>
        <p:nvSpPr>
          <p:cNvPr id="23566" name="Line 19"/>
          <p:cNvSpPr>
            <a:spLocks noChangeShapeType="1"/>
          </p:cNvSpPr>
          <p:nvPr/>
        </p:nvSpPr>
        <p:spPr bwMode="auto">
          <a:xfrm>
            <a:off x="1052513" y="3828213"/>
            <a:ext cx="0" cy="1765300"/>
          </a:xfrm>
          <a:prstGeom prst="line">
            <a:avLst/>
          </a:prstGeom>
          <a:noFill/>
          <a:ln w="9525">
            <a:solidFill>
              <a:srgbClr val="CC6600"/>
            </a:solidFill>
            <a:prstDash val="dash"/>
            <a:round/>
            <a:headEnd/>
            <a:tailEnd type="triangle" w="med" len="med"/>
          </a:ln>
        </p:spPr>
        <p:txBody>
          <a:bodyPr lIns="96661" tIns="48331" rIns="96661" bIns="48331">
            <a:spAutoFit/>
          </a:bodyPr>
          <a:lstStyle/>
          <a:p>
            <a:endParaRPr lang="en-US">
              <a:solidFill>
                <a:srgbClr val="000000"/>
              </a:solidFill>
              <a:latin typeface="Tahoma" pitchFamily="34" charset="0"/>
            </a:endParaRPr>
          </a:p>
        </p:txBody>
      </p:sp>
      <p:sp>
        <p:nvSpPr>
          <p:cNvPr id="23568" name="Text Box 21"/>
          <p:cNvSpPr txBox="1">
            <a:spLocks noChangeArrowheads="1"/>
          </p:cNvSpPr>
          <p:nvPr/>
        </p:nvSpPr>
        <p:spPr bwMode="auto">
          <a:xfrm>
            <a:off x="6602413" y="4050463"/>
            <a:ext cx="2405062" cy="3032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600" b="1">
                <a:solidFill>
                  <a:srgbClr val="0B3D91"/>
                </a:solidFill>
                <a:latin typeface="Tahoma" pitchFamily="34" charset="0"/>
              </a:rPr>
              <a:t>Failure Threshold </a:t>
            </a:r>
          </a:p>
        </p:txBody>
      </p:sp>
      <p:sp>
        <p:nvSpPr>
          <p:cNvPr id="23569" name="Oval 22"/>
          <p:cNvSpPr>
            <a:spLocks noChangeArrowheads="1"/>
          </p:cNvSpPr>
          <p:nvPr/>
        </p:nvSpPr>
        <p:spPr bwMode="auto">
          <a:xfrm>
            <a:off x="1039813" y="5938000"/>
            <a:ext cx="63500" cy="80963"/>
          </a:xfrm>
          <a:prstGeom prst="ellipse">
            <a:avLst/>
          </a:prstGeom>
          <a:solidFill>
            <a:srgbClr val="FF3300"/>
          </a:solidFill>
          <a:ln w="9525">
            <a:solidFill>
              <a:schemeClr val="tx1"/>
            </a:solidFill>
            <a:round/>
            <a:headEnd/>
            <a:tailEnd/>
          </a:ln>
        </p:spPr>
        <p:txBody>
          <a:bodyPr lIns="96661" tIns="48331" rIns="96661" bIns="48331" anchor="ctr">
            <a:spAutoFit/>
          </a:bodyPr>
          <a:lstStyle/>
          <a:p>
            <a:endParaRPr lang="en-US">
              <a:solidFill>
                <a:srgbClr val="000000"/>
              </a:solidFill>
              <a:latin typeface="Tahoma" pitchFamily="34" charset="0"/>
            </a:endParaRPr>
          </a:p>
        </p:txBody>
      </p:sp>
      <p:sp>
        <p:nvSpPr>
          <p:cNvPr id="23570" name="Text Box 23"/>
          <p:cNvSpPr txBox="1">
            <a:spLocks noChangeArrowheads="1"/>
          </p:cNvSpPr>
          <p:nvPr/>
        </p:nvSpPr>
        <p:spPr bwMode="auto">
          <a:xfrm>
            <a:off x="720725" y="6331700"/>
            <a:ext cx="682625" cy="40640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00000"/>
                </a:solidFill>
                <a:latin typeface="Tahoma" pitchFamily="34" charset="0"/>
              </a:rPr>
              <a:t>t</a:t>
            </a:r>
            <a:r>
              <a:rPr lang="en-US" sz="2400" b="1" baseline="-25000">
                <a:solidFill>
                  <a:srgbClr val="000000"/>
                </a:solidFill>
                <a:latin typeface="Tahoma" pitchFamily="34" charset="0"/>
              </a:rPr>
              <a:t>0</a:t>
            </a:r>
          </a:p>
        </p:txBody>
      </p:sp>
      <p:sp>
        <p:nvSpPr>
          <p:cNvPr id="23571" name="Line 24"/>
          <p:cNvSpPr>
            <a:spLocks noChangeShapeType="1"/>
          </p:cNvSpPr>
          <p:nvPr/>
        </p:nvSpPr>
        <p:spPr bwMode="auto">
          <a:xfrm>
            <a:off x="1055688" y="6217400"/>
            <a:ext cx="0" cy="141288"/>
          </a:xfrm>
          <a:prstGeom prst="line">
            <a:avLst/>
          </a:prstGeom>
          <a:noFill/>
          <a:ln w="9525">
            <a:solidFill>
              <a:schemeClr val="tx1"/>
            </a:solidFill>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72" name="Line 25"/>
          <p:cNvSpPr>
            <a:spLocks noChangeShapeType="1"/>
          </p:cNvSpPr>
          <p:nvPr/>
        </p:nvSpPr>
        <p:spPr bwMode="auto">
          <a:xfrm>
            <a:off x="1055688" y="6217400"/>
            <a:ext cx="0" cy="141288"/>
          </a:xfrm>
          <a:prstGeom prst="line">
            <a:avLst/>
          </a:prstGeom>
          <a:noFill/>
          <a:ln w="9525">
            <a:solidFill>
              <a:schemeClr val="tx1"/>
            </a:solidFill>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73" name="Freeform 26"/>
          <p:cNvSpPr>
            <a:spLocks/>
          </p:cNvSpPr>
          <p:nvPr/>
        </p:nvSpPr>
        <p:spPr bwMode="auto">
          <a:xfrm>
            <a:off x="1041400" y="5739563"/>
            <a:ext cx="120650" cy="484187"/>
          </a:xfrm>
          <a:custGeom>
            <a:avLst/>
            <a:gdLst>
              <a:gd name="T0" fmla="*/ 0 w 208"/>
              <a:gd name="T1" fmla="*/ 0 h 610"/>
              <a:gd name="T2" fmla="*/ 2147483647 w 208"/>
              <a:gd name="T3" fmla="*/ 2147483647 h 610"/>
              <a:gd name="T4" fmla="*/ 2147483647 w 208"/>
              <a:gd name="T5" fmla="*/ 2147483647 h 610"/>
              <a:gd name="T6" fmla="*/ 2147483647 w 208"/>
              <a:gd name="T7" fmla="*/ 2147483647 h 610"/>
              <a:gd name="T8" fmla="*/ 2147483647 w 208"/>
              <a:gd name="T9" fmla="*/ 2147483647 h 610"/>
              <a:gd name="T10" fmla="*/ 2147483647 w 208"/>
              <a:gd name="T11" fmla="*/ 2147483647 h 610"/>
              <a:gd name="T12" fmla="*/ 2147483647 w 208"/>
              <a:gd name="T13" fmla="*/ 2147483647 h 610"/>
              <a:gd name="T14" fmla="*/ 0 60000 65536"/>
              <a:gd name="T15" fmla="*/ 0 60000 65536"/>
              <a:gd name="T16" fmla="*/ 0 60000 65536"/>
              <a:gd name="T17" fmla="*/ 0 60000 65536"/>
              <a:gd name="T18" fmla="*/ 0 60000 65536"/>
              <a:gd name="T19" fmla="*/ 0 60000 65536"/>
              <a:gd name="T20" fmla="*/ 0 60000 65536"/>
              <a:gd name="T21" fmla="*/ 0 w 208"/>
              <a:gd name="T22" fmla="*/ 0 h 610"/>
              <a:gd name="T23" fmla="*/ 208 w 208"/>
              <a:gd name="T24" fmla="*/ 610 h 6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610">
                <a:moveTo>
                  <a:pt x="0" y="0"/>
                </a:moveTo>
                <a:cubicBezTo>
                  <a:pt x="9" y="24"/>
                  <a:pt x="34" y="108"/>
                  <a:pt x="54" y="145"/>
                </a:cubicBezTo>
                <a:cubicBezTo>
                  <a:pt x="74" y="182"/>
                  <a:pt x="97" y="193"/>
                  <a:pt x="122" y="222"/>
                </a:cubicBezTo>
                <a:cubicBezTo>
                  <a:pt x="147" y="251"/>
                  <a:pt x="208" y="284"/>
                  <a:pt x="204" y="322"/>
                </a:cubicBezTo>
                <a:cubicBezTo>
                  <a:pt x="200" y="360"/>
                  <a:pt x="125" y="417"/>
                  <a:pt x="99" y="449"/>
                </a:cubicBezTo>
                <a:cubicBezTo>
                  <a:pt x="73" y="481"/>
                  <a:pt x="64" y="485"/>
                  <a:pt x="50" y="512"/>
                </a:cubicBezTo>
                <a:cubicBezTo>
                  <a:pt x="36" y="539"/>
                  <a:pt x="21" y="590"/>
                  <a:pt x="13" y="610"/>
                </a:cubicBezTo>
              </a:path>
            </a:pathLst>
          </a:custGeom>
          <a:noFill/>
          <a:ln w="19050" cap="flat" cmpd="sng">
            <a:solidFill>
              <a:schemeClr val="tx1"/>
            </a:solidFill>
            <a:prstDash val="solid"/>
            <a:round/>
            <a:headEnd/>
            <a:tailEnd/>
          </a:ln>
        </p:spPr>
        <p:txBody>
          <a:bodyPr lIns="96661" tIns="48331" rIns="96661" bIns="48331">
            <a:spAutoFit/>
          </a:bodyPr>
          <a:lstStyle/>
          <a:p>
            <a:endParaRPr lang="en-US">
              <a:solidFill>
                <a:srgbClr val="000000"/>
              </a:solidFill>
              <a:latin typeface="Tahoma" pitchFamily="34" charset="0"/>
            </a:endParaRPr>
          </a:p>
        </p:txBody>
      </p:sp>
      <p:sp>
        <p:nvSpPr>
          <p:cNvPr id="23574" name="Text Box 27"/>
          <p:cNvSpPr txBox="1">
            <a:spLocks noChangeArrowheads="1"/>
          </p:cNvSpPr>
          <p:nvPr/>
        </p:nvSpPr>
        <p:spPr bwMode="auto">
          <a:xfrm>
            <a:off x="2805954" y="1138522"/>
            <a:ext cx="3182470" cy="1464647"/>
          </a:xfrm>
          <a:prstGeom prst="rect">
            <a:avLst/>
          </a:prstGeom>
          <a:noFill/>
          <a:ln w="9525">
            <a:noFill/>
            <a:miter lim="800000"/>
            <a:headEnd/>
            <a:tailEnd/>
          </a:ln>
        </p:spPr>
        <p:txBody>
          <a:bodyPr wrap="square" lIns="96661" tIns="48331" rIns="96661" bIns="48331">
            <a:spAutoFit/>
          </a:bodyPr>
          <a:lstStyle/>
          <a:p>
            <a:pPr algn="ctr">
              <a:lnSpc>
                <a:spcPts val="1600"/>
              </a:lnSpc>
              <a:spcBef>
                <a:spcPct val="25000"/>
              </a:spcBef>
            </a:pPr>
            <a:r>
              <a:rPr lang="en-US" sz="1600" b="1" i="1" dirty="0">
                <a:solidFill>
                  <a:srgbClr val="3366FF"/>
                </a:solidFill>
                <a:latin typeface="Tahoma" pitchFamily="34" charset="0"/>
              </a:rPr>
              <a:t>Just-In-Time point</a:t>
            </a:r>
          </a:p>
          <a:p>
            <a:pPr algn="ctr">
              <a:lnSpc>
                <a:spcPts val="1600"/>
              </a:lnSpc>
              <a:spcBef>
                <a:spcPct val="25000"/>
              </a:spcBef>
            </a:pPr>
            <a:r>
              <a:rPr lang="en-US" sz="1400" b="1" dirty="0">
                <a:solidFill>
                  <a:srgbClr val="3366FF"/>
                </a:solidFill>
                <a:latin typeface="Tahoma" pitchFamily="34" charset="0"/>
              </a:rPr>
              <a:t>is the time </a:t>
            </a:r>
            <a:r>
              <a:rPr lang="en-US" sz="1400" b="1" dirty="0" smtClean="0">
                <a:solidFill>
                  <a:srgbClr val="3366FF"/>
                </a:solidFill>
                <a:latin typeface="Tahoma" pitchFamily="34" charset="0"/>
              </a:rPr>
              <a:t>where the failure is predicted to occur L</a:t>
            </a:r>
            <a:r>
              <a:rPr lang="en-US" sz="1400" b="1" baseline="-25000" dirty="0" smtClean="0">
                <a:solidFill>
                  <a:srgbClr val="3366FF"/>
                </a:solidFill>
                <a:latin typeface="Tahoma" pitchFamily="34" charset="0"/>
              </a:rPr>
              <a:t>t</a:t>
            </a:r>
            <a:r>
              <a:rPr lang="en-US" sz="1400" b="1" dirty="0" smtClean="0">
                <a:solidFill>
                  <a:srgbClr val="3366FF"/>
                </a:solidFill>
                <a:latin typeface="Tahoma" pitchFamily="34" charset="0"/>
              </a:rPr>
              <a:t> hours in the future with a probability of:</a:t>
            </a:r>
            <a:endParaRPr lang="en-US" sz="1400" b="1" dirty="0">
              <a:solidFill>
                <a:srgbClr val="3366FF"/>
              </a:solidFill>
              <a:latin typeface="Tahoma" pitchFamily="34" charset="0"/>
            </a:endParaRPr>
          </a:p>
          <a:p>
            <a:pPr algn="ctr">
              <a:lnSpc>
                <a:spcPct val="55000"/>
              </a:lnSpc>
              <a:spcBef>
                <a:spcPct val="25000"/>
              </a:spcBef>
            </a:pPr>
            <a:r>
              <a:rPr lang="en-US" sz="2000" b="1" dirty="0" smtClean="0">
                <a:solidFill>
                  <a:srgbClr val="3366FF"/>
                </a:solidFill>
                <a:latin typeface="Tahoma" pitchFamily="34" charset="0"/>
              </a:rPr>
              <a:t>[</a:t>
            </a:r>
            <a:r>
              <a:rPr lang="en-US" sz="2000" b="1" dirty="0" err="1" smtClean="0">
                <a:solidFill>
                  <a:srgbClr val="3366FF"/>
                </a:solidFill>
                <a:latin typeface="Tahoma" pitchFamily="34" charset="0"/>
              </a:rPr>
              <a:t>Pof</a:t>
            </a:r>
            <a:r>
              <a:rPr lang="en-US" sz="2000" b="1" baseline="-25000" dirty="0" err="1" smtClean="0">
                <a:solidFill>
                  <a:srgbClr val="0B3D91"/>
                </a:solidFill>
                <a:latin typeface="Tahoma" pitchFamily="34" charset="0"/>
              </a:rPr>
              <a:t>max</a:t>
            </a:r>
            <a:r>
              <a:rPr lang="en-US" sz="2000" dirty="0" smtClean="0">
                <a:solidFill>
                  <a:srgbClr val="000000"/>
                </a:solidFill>
                <a:latin typeface="Tahoma" pitchFamily="34" charset="0"/>
              </a:rPr>
              <a:t> </a:t>
            </a:r>
            <a:r>
              <a:rPr lang="en-US" sz="2000" b="1" dirty="0">
                <a:solidFill>
                  <a:srgbClr val="3366FF"/>
                </a:solidFill>
                <a:latin typeface="Tahoma" pitchFamily="34" charset="0"/>
              </a:rPr>
              <a:t>+ </a:t>
            </a:r>
            <a:r>
              <a:rPr lang="en-US" sz="2000" b="1" dirty="0" err="1">
                <a:solidFill>
                  <a:srgbClr val="0B3D91"/>
                </a:solidFill>
                <a:latin typeface="Tahoma" pitchFamily="34" charset="0"/>
              </a:rPr>
              <a:t>p</a:t>
            </a:r>
            <a:r>
              <a:rPr lang="en-US" sz="2000" b="1" baseline="-25000" dirty="0" err="1">
                <a:solidFill>
                  <a:srgbClr val="0B3D91"/>
                </a:solidFill>
                <a:latin typeface="Tahoma" pitchFamily="34" charset="0"/>
              </a:rPr>
              <a:t>min</a:t>
            </a:r>
            <a:r>
              <a:rPr lang="en-US" sz="2000" b="1" baseline="-25000" dirty="0">
                <a:solidFill>
                  <a:srgbClr val="0B3D91"/>
                </a:solidFill>
                <a:latin typeface="Tahoma" pitchFamily="34" charset="0"/>
              </a:rPr>
              <a:t> </a:t>
            </a:r>
            <a:r>
              <a:rPr lang="en-US" sz="2000" b="1" dirty="0">
                <a:solidFill>
                  <a:srgbClr val="3366FF"/>
                </a:solidFill>
                <a:latin typeface="Tahoma" pitchFamily="34" charset="0"/>
              </a:rPr>
              <a:t>]</a:t>
            </a:r>
            <a:endParaRPr lang="en-US" sz="2000" b="1" baseline="-25000" dirty="0">
              <a:solidFill>
                <a:srgbClr val="0B3D91"/>
              </a:solidFill>
              <a:latin typeface="Tahoma" pitchFamily="34" charset="0"/>
            </a:endParaRPr>
          </a:p>
          <a:p>
            <a:pPr algn="ctr">
              <a:lnSpc>
                <a:spcPct val="55000"/>
              </a:lnSpc>
              <a:spcBef>
                <a:spcPct val="25000"/>
              </a:spcBef>
            </a:pPr>
            <a:endParaRPr lang="en-US" sz="2000" b="1" dirty="0">
              <a:solidFill>
                <a:srgbClr val="3366FF"/>
              </a:solidFill>
              <a:latin typeface="Tahoma" pitchFamily="34" charset="0"/>
            </a:endParaRPr>
          </a:p>
        </p:txBody>
      </p:sp>
      <p:sp>
        <p:nvSpPr>
          <p:cNvPr id="23575" name="Text Box 28"/>
          <p:cNvSpPr txBox="1">
            <a:spLocks noChangeArrowheads="1"/>
          </p:cNvSpPr>
          <p:nvPr/>
        </p:nvSpPr>
        <p:spPr bwMode="auto">
          <a:xfrm>
            <a:off x="1944688" y="2701088"/>
            <a:ext cx="2405062" cy="246062"/>
          </a:xfrm>
          <a:prstGeom prst="rect">
            <a:avLst/>
          </a:prstGeom>
          <a:noFill/>
          <a:ln w="9525">
            <a:noFill/>
            <a:miter lim="800000"/>
            <a:headEnd/>
            <a:tailEnd/>
          </a:ln>
        </p:spPr>
        <p:txBody>
          <a:bodyPr lIns="96661" tIns="48331" rIns="96661" bIns="48331">
            <a:spAutoFit/>
          </a:bodyPr>
          <a:lstStyle/>
          <a:p>
            <a:pPr algn="ctr">
              <a:lnSpc>
                <a:spcPct val="55000"/>
              </a:lnSpc>
              <a:spcBef>
                <a:spcPct val="25000"/>
              </a:spcBef>
            </a:pPr>
            <a:r>
              <a:rPr lang="en-US" b="1">
                <a:solidFill>
                  <a:srgbClr val="CC6600"/>
                </a:solidFill>
                <a:latin typeface="Tahoma" pitchFamily="34" charset="0"/>
              </a:rPr>
              <a:t>Lead Time L</a:t>
            </a:r>
            <a:r>
              <a:rPr lang="en-US" b="1" baseline="-25000">
                <a:solidFill>
                  <a:srgbClr val="CC6600"/>
                </a:solidFill>
                <a:latin typeface="Tahoma" pitchFamily="34" charset="0"/>
              </a:rPr>
              <a:t>t</a:t>
            </a:r>
            <a:r>
              <a:rPr lang="en-US" b="1">
                <a:solidFill>
                  <a:srgbClr val="CC6600"/>
                </a:solidFill>
                <a:latin typeface="Tahoma" pitchFamily="34" charset="0"/>
              </a:rPr>
              <a:t> </a:t>
            </a:r>
          </a:p>
        </p:txBody>
      </p:sp>
      <p:sp>
        <p:nvSpPr>
          <p:cNvPr id="23576" name="AutoShape 29"/>
          <p:cNvSpPr>
            <a:spLocks noChangeArrowheads="1"/>
          </p:cNvSpPr>
          <p:nvPr/>
        </p:nvSpPr>
        <p:spPr bwMode="auto">
          <a:xfrm>
            <a:off x="2025650" y="2974138"/>
            <a:ext cx="2192338" cy="182562"/>
          </a:xfrm>
          <a:prstGeom prst="leftRightArrow">
            <a:avLst>
              <a:gd name="adj1" fmla="val 50000"/>
              <a:gd name="adj2" fmla="val 240175"/>
            </a:avLst>
          </a:prstGeom>
          <a:solidFill>
            <a:srgbClr val="CC6600"/>
          </a:solid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3577" name="Line 30"/>
          <p:cNvSpPr>
            <a:spLocks noChangeShapeType="1"/>
          </p:cNvSpPr>
          <p:nvPr/>
        </p:nvSpPr>
        <p:spPr bwMode="auto">
          <a:xfrm>
            <a:off x="2025650" y="3058275"/>
            <a:ext cx="0" cy="32607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3578" name="Text Box 31"/>
          <p:cNvSpPr txBox="1">
            <a:spLocks noChangeArrowheads="1"/>
          </p:cNvSpPr>
          <p:nvPr/>
        </p:nvSpPr>
        <p:spPr bwMode="auto">
          <a:xfrm>
            <a:off x="1676400" y="6323763"/>
            <a:ext cx="682625" cy="4048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00000"/>
                </a:solidFill>
                <a:latin typeface="Tahoma" pitchFamily="34" charset="0"/>
              </a:rPr>
              <a:t>t</a:t>
            </a:r>
            <a:r>
              <a:rPr lang="en-US" sz="2400" b="1" baseline="-25000">
                <a:solidFill>
                  <a:srgbClr val="000000"/>
                </a:solidFill>
                <a:latin typeface="Tahoma" pitchFamily="34" charset="0"/>
              </a:rPr>
              <a:t>a</a:t>
            </a:r>
          </a:p>
        </p:txBody>
      </p:sp>
      <p:sp>
        <p:nvSpPr>
          <p:cNvPr id="23579" name="AutoShape 32"/>
          <p:cNvSpPr>
            <a:spLocks noChangeArrowheads="1"/>
          </p:cNvSpPr>
          <p:nvPr/>
        </p:nvSpPr>
        <p:spPr bwMode="auto">
          <a:xfrm>
            <a:off x="3911600" y="4374313"/>
            <a:ext cx="631825" cy="123825"/>
          </a:xfrm>
          <a:prstGeom prst="leftRightArrow">
            <a:avLst>
              <a:gd name="adj1" fmla="val 50000"/>
              <a:gd name="adj2" fmla="val 102051"/>
            </a:avLst>
          </a:prstGeom>
          <a:solidFill>
            <a:srgbClr val="3366FF"/>
          </a:solid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3580" name="Text Box 33"/>
          <p:cNvSpPr txBox="1">
            <a:spLocks noChangeArrowheads="1"/>
          </p:cNvSpPr>
          <p:nvPr/>
        </p:nvSpPr>
        <p:spPr bwMode="auto">
          <a:xfrm>
            <a:off x="3579813" y="325988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min</a:t>
            </a:r>
          </a:p>
        </p:txBody>
      </p:sp>
      <p:sp>
        <p:nvSpPr>
          <p:cNvPr id="23581" name="Text Box 34"/>
          <p:cNvSpPr txBox="1">
            <a:spLocks noChangeArrowheads="1"/>
          </p:cNvSpPr>
          <p:nvPr/>
        </p:nvSpPr>
        <p:spPr bwMode="auto">
          <a:xfrm>
            <a:off x="4225925" y="3266238"/>
            <a:ext cx="666750" cy="315912"/>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1700" b="1">
                <a:solidFill>
                  <a:srgbClr val="0B3D91"/>
                </a:solidFill>
                <a:latin typeface="Tahoma" pitchFamily="34" charset="0"/>
              </a:rPr>
              <a:t>t</a:t>
            </a:r>
            <a:r>
              <a:rPr lang="en-US" sz="1700" b="1" baseline="-25000">
                <a:solidFill>
                  <a:srgbClr val="0B3D91"/>
                </a:solidFill>
                <a:latin typeface="Tahoma" pitchFamily="34" charset="0"/>
              </a:rPr>
              <a:t>max</a:t>
            </a:r>
          </a:p>
        </p:txBody>
      </p:sp>
      <p:sp>
        <p:nvSpPr>
          <p:cNvPr id="23582" name="Line 35"/>
          <p:cNvSpPr>
            <a:spLocks noChangeShapeType="1"/>
          </p:cNvSpPr>
          <p:nvPr/>
        </p:nvSpPr>
        <p:spPr bwMode="auto">
          <a:xfrm>
            <a:off x="3910013" y="3585325"/>
            <a:ext cx="0" cy="477838"/>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3583" name="Line 36"/>
          <p:cNvSpPr>
            <a:spLocks noChangeShapeType="1"/>
          </p:cNvSpPr>
          <p:nvPr/>
        </p:nvSpPr>
        <p:spPr bwMode="auto">
          <a:xfrm>
            <a:off x="4562475" y="3593263"/>
            <a:ext cx="0" cy="47942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3587" name="AutoShape 40"/>
          <p:cNvSpPr>
            <a:spLocks/>
          </p:cNvSpPr>
          <p:nvPr/>
        </p:nvSpPr>
        <p:spPr bwMode="auto">
          <a:xfrm rot="5400000">
            <a:off x="4114007" y="4302081"/>
            <a:ext cx="234950" cy="623887"/>
          </a:xfrm>
          <a:prstGeom prst="rightBrace">
            <a:avLst>
              <a:gd name="adj1" fmla="val 22128"/>
              <a:gd name="adj2" fmla="val 50000"/>
            </a:avLst>
          </a:prstGeom>
          <a:no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3588" name="Line 41"/>
          <p:cNvSpPr>
            <a:spLocks noChangeShapeType="1"/>
          </p:cNvSpPr>
          <p:nvPr/>
        </p:nvSpPr>
        <p:spPr bwMode="auto">
          <a:xfrm flipV="1">
            <a:off x="4570413" y="4085388"/>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3589" name="Line 42"/>
          <p:cNvSpPr>
            <a:spLocks noChangeShapeType="1"/>
          </p:cNvSpPr>
          <p:nvPr/>
        </p:nvSpPr>
        <p:spPr bwMode="auto">
          <a:xfrm flipV="1">
            <a:off x="3910013" y="4085388"/>
            <a:ext cx="0" cy="269875"/>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3590" name="Text Box 43"/>
          <p:cNvSpPr txBox="1">
            <a:spLocks noChangeArrowheads="1"/>
          </p:cNvSpPr>
          <p:nvPr/>
        </p:nvSpPr>
        <p:spPr bwMode="auto">
          <a:xfrm>
            <a:off x="4075293" y="2393113"/>
            <a:ext cx="473075" cy="246062"/>
          </a:xfrm>
          <a:prstGeom prst="rect">
            <a:avLst/>
          </a:prstGeom>
          <a:noFill/>
          <a:ln w="9525">
            <a:noFill/>
            <a:miter lim="800000"/>
            <a:headEnd/>
            <a:tailEnd/>
          </a:ln>
        </p:spPr>
        <p:txBody>
          <a:bodyPr lIns="96661" tIns="48331" rIns="96661" bIns="48331">
            <a:spAutoFit/>
          </a:bodyPr>
          <a:lstStyle/>
          <a:p>
            <a:pPr algn="ctr">
              <a:lnSpc>
                <a:spcPct val="55000"/>
              </a:lnSpc>
              <a:spcBef>
                <a:spcPct val="25000"/>
              </a:spcBef>
            </a:pPr>
            <a:r>
              <a:rPr lang="en-US" b="1" dirty="0">
                <a:solidFill>
                  <a:srgbClr val="3366FF"/>
                </a:solidFill>
                <a:latin typeface="Arial" charset="0"/>
              </a:rPr>
              <a:t>2</a:t>
            </a:r>
          </a:p>
        </p:txBody>
      </p:sp>
      <p:sp>
        <p:nvSpPr>
          <p:cNvPr id="23591" name="Line 44"/>
          <p:cNvSpPr>
            <a:spLocks noChangeShapeType="1"/>
          </p:cNvSpPr>
          <p:nvPr/>
        </p:nvSpPr>
        <p:spPr bwMode="auto">
          <a:xfrm>
            <a:off x="3478309" y="2357722"/>
            <a:ext cx="1864379" cy="841"/>
          </a:xfrm>
          <a:prstGeom prst="line">
            <a:avLst/>
          </a:prstGeom>
          <a:noFill/>
          <a:ln w="38100">
            <a:solidFill>
              <a:srgbClr val="0066FF"/>
            </a:solidFill>
            <a:round/>
            <a:headEnd/>
            <a:tailEnd/>
          </a:ln>
        </p:spPr>
        <p:txBody>
          <a:bodyPr/>
          <a:lstStyle/>
          <a:p>
            <a:endParaRPr lang="en-US">
              <a:solidFill>
                <a:srgbClr val="000000"/>
              </a:solidFill>
              <a:latin typeface="Tahoma" pitchFamily="34" charset="0"/>
            </a:endParaRPr>
          </a:p>
        </p:txBody>
      </p:sp>
      <p:sp>
        <p:nvSpPr>
          <p:cNvPr id="23592" name="Rectangle 45"/>
          <p:cNvSpPr>
            <a:spLocks noGrp="1" noChangeArrowheads="1"/>
          </p:cNvSpPr>
          <p:nvPr>
            <p:ph type="title" idx="4294967295"/>
          </p:nvPr>
        </p:nvSpPr>
        <p:spPr>
          <a:xfrm>
            <a:off x="206375" y="244475"/>
            <a:ext cx="8843963" cy="506413"/>
          </a:xfrm>
        </p:spPr>
        <p:txBody>
          <a:bodyPr/>
          <a:lstStyle/>
          <a:p>
            <a:pPr eaLnBrk="1" hangingPunct="1"/>
            <a:r>
              <a:rPr lang="en-US" dirty="0" smtClean="0">
                <a:latin typeface="Arial" charset="0"/>
                <a:cs typeface="Arial" charset="0"/>
              </a:rPr>
              <a:t>Just-In-Time Point &amp; Lead-Time</a:t>
            </a:r>
          </a:p>
        </p:txBody>
      </p:sp>
      <p:sp>
        <p:nvSpPr>
          <p:cNvPr id="23594" name="AutoShape 47"/>
          <p:cNvSpPr>
            <a:spLocks noChangeArrowheads="1"/>
          </p:cNvSpPr>
          <p:nvPr/>
        </p:nvSpPr>
        <p:spPr bwMode="auto">
          <a:xfrm>
            <a:off x="717177" y="1066800"/>
            <a:ext cx="1721223" cy="1667435"/>
          </a:xfrm>
          <a:prstGeom prst="wedgeRoundRectCallout">
            <a:avLst>
              <a:gd name="adj1" fmla="val 24941"/>
              <a:gd name="adj2" fmla="val 65839"/>
              <a:gd name="adj3" fmla="val 16667"/>
            </a:avLst>
          </a:prstGeom>
          <a:solidFill>
            <a:srgbClr val="FFFFCC"/>
          </a:solidFill>
          <a:ln w="9525">
            <a:solidFill>
              <a:schemeClr val="tx1"/>
            </a:solidFill>
            <a:miter lim="800000"/>
            <a:headEnd/>
            <a:tailEnd/>
          </a:ln>
        </p:spPr>
        <p:txBody>
          <a:bodyPr lIns="96661" tIns="48331" rIns="96661" bIns="48331"/>
          <a:lstStyle/>
          <a:p>
            <a:pPr algn="ctr" defTabSz="966788">
              <a:spcBef>
                <a:spcPct val="50000"/>
              </a:spcBef>
            </a:pPr>
            <a:r>
              <a:rPr lang="en-US" b="1" dirty="0" smtClean="0">
                <a:solidFill>
                  <a:srgbClr val="0070C0"/>
                </a:solidFill>
                <a:latin typeface="Tahoma" pitchFamily="34" charset="0"/>
              </a:rPr>
              <a:t>Just-In-Time Point</a:t>
            </a:r>
          </a:p>
          <a:p>
            <a:pPr algn="ctr" defTabSz="966788">
              <a:spcBef>
                <a:spcPct val="50000"/>
              </a:spcBef>
            </a:pPr>
            <a:r>
              <a:rPr lang="en-US" b="1" dirty="0" smtClean="0">
                <a:solidFill>
                  <a:srgbClr val="0070C0"/>
                </a:solidFill>
                <a:latin typeface="Tahoma" pitchFamily="34" charset="0"/>
              </a:rPr>
              <a:t>Actions should be taken here</a:t>
            </a:r>
          </a:p>
        </p:txBody>
      </p:sp>
      <p:sp>
        <p:nvSpPr>
          <p:cNvPr id="23595" name="AutoShape 48"/>
          <p:cNvSpPr>
            <a:spLocks noChangeArrowheads="1"/>
          </p:cNvSpPr>
          <p:nvPr/>
        </p:nvSpPr>
        <p:spPr bwMode="auto">
          <a:xfrm>
            <a:off x="3568700" y="4991850"/>
            <a:ext cx="1803400" cy="612775"/>
          </a:xfrm>
          <a:prstGeom prst="wedgeRoundRectCallout">
            <a:avLst>
              <a:gd name="adj1" fmla="val -13204"/>
              <a:gd name="adj2" fmla="val -98963"/>
              <a:gd name="adj3" fmla="val 16667"/>
            </a:avLst>
          </a:prstGeom>
          <a:solidFill>
            <a:srgbClr val="FFFFCC"/>
          </a:solidFill>
          <a:ln w="9525">
            <a:solidFill>
              <a:schemeClr val="tx1"/>
            </a:solidFill>
            <a:miter lim="800000"/>
            <a:headEnd/>
            <a:tailEnd/>
          </a:ln>
        </p:spPr>
        <p:txBody>
          <a:bodyPr lIns="96661" tIns="48331" rIns="96661" bIns="48331"/>
          <a:lstStyle/>
          <a:p>
            <a:pPr algn="ctr" defTabSz="966788">
              <a:lnSpc>
                <a:spcPct val="85000"/>
              </a:lnSpc>
            </a:pPr>
            <a:r>
              <a:rPr lang="en-US" b="1">
                <a:solidFill>
                  <a:srgbClr val="0B3D91"/>
                </a:solidFill>
                <a:latin typeface="Tahoma" pitchFamily="34" charset="0"/>
              </a:rPr>
              <a:t>Compliance interval</a:t>
            </a:r>
            <a:endParaRPr lang="en-US" b="1" baseline="-25000">
              <a:solidFill>
                <a:srgbClr val="0B3D91"/>
              </a:solidFill>
              <a:latin typeface="Tahoma" pitchFamily="34" charset="0"/>
            </a:endParaRPr>
          </a:p>
        </p:txBody>
      </p:sp>
      <p:sp>
        <p:nvSpPr>
          <p:cNvPr id="49" name="Freeform 4"/>
          <p:cNvSpPr>
            <a:spLocks/>
          </p:cNvSpPr>
          <p:nvPr/>
        </p:nvSpPr>
        <p:spPr bwMode="auto">
          <a:xfrm>
            <a:off x="571968" y="3146800"/>
            <a:ext cx="6765925" cy="3216434"/>
          </a:xfrm>
          <a:custGeom>
            <a:avLst/>
            <a:gdLst>
              <a:gd name="T0" fmla="*/ 0 w 3348"/>
              <a:gd name="T1" fmla="*/ 0 h 1720"/>
              <a:gd name="T2" fmla="*/ 0 w 3348"/>
              <a:gd name="T3" fmla="*/ 2147483647 h 1720"/>
              <a:gd name="T4" fmla="*/ 2147483647 w 3348"/>
              <a:gd name="T5" fmla="*/ 2147483647 h 1720"/>
              <a:gd name="T6" fmla="*/ 0 60000 65536"/>
              <a:gd name="T7" fmla="*/ 0 60000 65536"/>
              <a:gd name="T8" fmla="*/ 0 60000 65536"/>
              <a:gd name="T9" fmla="*/ 0 w 3348"/>
              <a:gd name="T10" fmla="*/ 0 h 1720"/>
              <a:gd name="T11" fmla="*/ 3348 w 3348"/>
              <a:gd name="T12" fmla="*/ 1720 h 1720"/>
              <a:gd name="connsiteX0" fmla="*/ 0 w 10000"/>
              <a:gd name="connsiteY0" fmla="*/ 0 h 32017"/>
              <a:gd name="connsiteX1" fmla="*/ 0 w 10000"/>
              <a:gd name="connsiteY1" fmla="*/ 32017 h 32017"/>
              <a:gd name="connsiteX2" fmla="*/ 10000 w 10000"/>
              <a:gd name="connsiteY2" fmla="*/ 32017 h 32017"/>
              <a:gd name="connsiteX0" fmla="*/ 0 w 10000"/>
              <a:gd name="connsiteY0" fmla="*/ 0 h 85862"/>
              <a:gd name="connsiteX1" fmla="*/ 0 w 10000"/>
              <a:gd name="connsiteY1" fmla="*/ 85862 h 85862"/>
              <a:gd name="connsiteX2" fmla="*/ 10000 w 10000"/>
              <a:gd name="connsiteY2" fmla="*/ 85862 h 85862"/>
            </a:gdLst>
            <a:ahLst/>
            <a:cxnLst>
              <a:cxn ang="0">
                <a:pos x="connsiteX0" y="connsiteY0"/>
              </a:cxn>
              <a:cxn ang="0">
                <a:pos x="connsiteX1" y="connsiteY1"/>
              </a:cxn>
              <a:cxn ang="0">
                <a:pos x="connsiteX2" y="connsiteY2"/>
              </a:cxn>
            </a:cxnLst>
            <a:rect l="l" t="t" r="r" b="b"/>
            <a:pathLst>
              <a:path w="10000" h="85862">
                <a:moveTo>
                  <a:pt x="0" y="0"/>
                </a:moveTo>
                <a:lnTo>
                  <a:pt x="0" y="85862"/>
                </a:lnTo>
                <a:lnTo>
                  <a:pt x="10000" y="85862"/>
                </a:lnTo>
              </a:path>
            </a:pathLst>
          </a:custGeom>
          <a:noFill/>
          <a:ln w="9525" cap="flat" cmpd="sng">
            <a:solidFill>
              <a:schemeClr val="tx1"/>
            </a:solidFill>
            <a:prstDash val="solid"/>
            <a:round/>
            <a:headEnd/>
            <a:tailEnd/>
          </a:ln>
        </p:spPr>
        <p:txBody>
          <a:bodyPr wrap="square" lIns="96661" tIns="48331" rIns="96661" bIns="48331">
            <a:spAutoFit/>
          </a:bodyPr>
          <a:lstStyle/>
          <a:p>
            <a:endParaRPr lang="en-US">
              <a:solidFill>
                <a:srgbClr val="000000"/>
              </a:solidFill>
              <a:latin typeface="Tahoma" pitchFamily="34" charset="0"/>
            </a:endParaRPr>
          </a:p>
        </p:txBody>
      </p:sp>
      <p:sp>
        <p:nvSpPr>
          <p:cNvPr id="50" name="Text Box 5"/>
          <p:cNvSpPr txBox="1">
            <a:spLocks noChangeArrowheads="1"/>
          </p:cNvSpPr>
          <p:nvPr/>
        </p:nvSpPr>
        <p:spPr bwMode="auto">
          <a:xfrm rot="-5400000">
            <a:off x="-530319" y="3666987"/>
            <a:ext cx="1810871" cy="411538"/>
          </a:xfrm>
          <a:prstGeom prst="rect">
            <a:avLst/>
          </a:prstGeom>
          <a:noFill/>
          <a:ln w="9525">
            <a:noFill/>
            <a:miter lim="800000"/>
            <a:headEnd/>
            <a:tailEnd/>
          </a:ln>
        </p:spPr>
        <p:txBody>
          <a:bodyPr wrap="square" lIns="96661" tIns="48331" rIns="96661" bIns="48331">
            <a:spAutoFit/>
          </a:bodyPr>
          <a:lstStyle/>
          <a:p>
            <a:pPr>
              <a:lnSpc>
                <a:spcPct val="85000"/>
              </a:lnSpc>
              <a:spcBef>
                <a:spcPct val="50000"/>
              </a:spcBef>
            </a:pPr>
            <a:r>
              <a:rPr lang="en-US" sz="2400" b="1" dirty="0">
                <a:solidFill>
                  <a:srgbClr val="0B3D91"/>
                </a:solidFill>
                <a:latin typeface="Tahoma" pitchFamily="34" charset="0"/>
              </a:rPr>
              <a:t>Damage</a:t>
            </a:r>
          </a:p>
        </p:txBody>
      </p:sp>
      <p:sp>
        <p:nvSpPr>
          <p:cNvPr id="51" name="Text Box 9"/>
          <p:cNvSpPr txBox="1">
            <a:spLocks noChangeArrowheads="1"/>
          </p:cNvSpPr>
          <p:nvPr/>
        </p:nvSpPr>
        <p:spPr bwMode="auto">
          <a:xfrm>
            <a:off x="6086475" y="5909425"/>
            <a:ext cx="2590800" cy="406400"/>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400" b="1">
                <a:solidFill>
                  <a:srgbClr val="0B3D91"/>
                </a:solidFill>
                <a:latin typeface="Tahoma" pitchFamily="34" charset="0"/>
              </a:rPr>
              <a:t>Time </a:t>
            </a:r>
          </a:p>
        </p:txBody>
      </p:sp>
      <p:sp>
        <p:nvSpPr>
          <p:cNvPr id="52" name="Right Arrow 51"/>
          <p:cNvSpPr/>
          <p:nvPr/>
        </p:nvSpPr>
        <p:spPr>
          <a:xfrm rot="5400000">
            <a:off x="3585884" y="3267641"/>
            <a:ext cx="1420904" cy="121023"/>
          </a:xfrm>
          <a:prstGeom prst="rightArrow">
            <a:avLst/>
          </a:prstGeom>
          <a:solidFill>
            <a:srgbClr val="CC66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sz="2800" dirty="0" smtClean="0">
                <a:latin typeface="Arial" charset="0"/>
                <a:cs typeface="Arial" charset="0"/>
              </a:rPr>
              <a:t>Validation &amp; Verification Procedure</a:t>
            </a:r>
          </a:p>
        </p:txBody>
      </p:sp>
      <p:sp>
        <p:nvSpPr>
          <p:cNvPr id="246787" name="Text Box 3"/>
          <p:cNvSpPr txBox="1">
            <a:spLocks noChangeArrowheads="1"/>
          </p:cNvSpPr>
          <p:nvPr/>
        </p:nvSpPr>
        <p:spPr bwMode="auto">
          <a:xfrm>
            <a:off x="142875" y="1249363"/>
            <a:ext cx="8743950" cy="4362450"/>
          </a:xfrm>
          <a:prstGeom prst="rect">
            <a:avLst/>
          </a:prstGeom>
          <a:noFill/>
          <a:ln w="9525">
            <a:noFill/>
            <a:miter lim="800000"/>
            <a:headEnd/>
            <a:tailEnd/>
          </a:ln>
        </p:spPr>
        <p:txBody>
          <a:bodyPr>
            <a:spAutoFit/>
          </a:bodyPr>
          <a:lstStyle/>
          <a:p>
            <a:pPr marL="857250" indent="-342900">
              <a:buFontTx/>
              <a:buAutoNum type="arabicPeriod"/>
              <a:tabLst>
                <a:tab pos="800100" algn="l"/>
              </a:tabLst>
            </a:pPr>
            <a:r>
              <a:rPr lang="en-US" sz="2800" dirty="0">
                <a:solidFill>
                  <a:srgbClr val="000000"/>
                </a:solidFill>
                <a:latin typeface="Arial" charset="0"/>
              </a:rPr>
              <a:t>Choose a desired confidence level for </a:t>
            </a:r>
            <a:r>
              <a:rPr lang="en-US" sz="2800" dirty="0" err="1">
                <a:solidFill>
                  <a:srgbClr val="000000"/>
                </a:solidFill>
                <a:latin typeface="Arial" charset="0"/>
              </a:rPr>
              <a:t>V&amp;V</a:t>
            </a:r>
            <a:endParaRPr lang="en-US" sz="2800" dirty="0">
              <a:solidFill>
                <a:srgbClr val="000000"/>
              </a:solidFill>
              <a:latin typeface="Arial" charset="0"/>
            </a:endParaRPr>
          </a:p>
          <a:p>
            <a:pPr marL="857250" indent="-342900">
              <a:tabLst>
                <a:tab pos="800100" algn="l"/>
              </a:tabLst>
            </a:pPr>
            <a:endParaRPr lang="en-US" sz="2800" dirty="0">
              <a:solidFill>
                <a:srgbClr val="000000"/>
              </a:solidFill>
              <a:latin typeface="Arial" charset="0"/>
            </a:endParaRPr>
          </a:p>
          <a:p>
            <a:pPr marL="857250" indent="-342900">
              <a:buFontTx/>
              <a:buAutoNum type="arabicPeriod" startAt="2"/>
              <a:tabLst>
                <a:tab pos="800100" algn="l"/>
              </a:tabLst>
            </a:pPr>
            <a:r>
              <a:rPr lang="en-US" sz="2800" dirty="0">
                <a:solidFill>
                  <a:srgbClr val="000000"/>
                </a:solidFill>
                <a:latin typeface="Arial" charset="0"/>
              </a:rPr>
              <a:t>Using </a:t>
            </a:r>
            <a:r>
              <a:rPr lang="en-US" sz="2800" i="1" dirty="0">
                <a:solidFill>
                  <a:srgbClr val="000000"/>
                </a:solidFill>
                <a:latin typeface="Arial" charset="0"/>
              </a:rPr>
              <a:t>n</a:t>
            </a:r>
            <a:r>
              <a:rPr lang="en-US" sz="2800" dirty="0">
                <a:solidFill>
                  <a:srgbClr val="000000"/>
                </a:solidFill>
                <a:latin typeface="Arial" charset="0"/>
              </a:rPr>
              <a:t> components from the field, count</a:t>
            </a:r>
          </a:p>
          <a:p>
            <a:pPr marL="857250" indent="-342900">
              <a:tabLst>
                <a:tab pos="800100" algn="l"/>
              </a:tabLst>
            </a:pPr>
            <a:r>
              <a:rPr lang="en-US" sz="2800" dirty="0">
                <a:solidFill>
                  <a:srgbClr val="000000"/>
                </a:solidFill>
                <a:latin typeface="Arial" charset="0"/>
              </a:rPr>
              <a:t>the number that have failed on or before the</a:t>
            </a:r>
          </a:p>
          <a:p>
            <a:pPr marL="857250" indent="-342900">
              <a:tabLst>
                <a:tab pos="800100" algn="l"/>
              </a:tabLst>
            </a:pPr>
            <a:r>
              <a:rPr lang="en-US" sz="2800" dirty="0" smtClean="0">
                <a:solidFill>
                  <a:srgbClr val="000000"/>
                </a:solidFill>
                <a:latin typeface="Arial" charset="0"/>
              </a:rPr>
              <a:t>predicted point </a:t>
            </a:r>
            <a:r>
              <a:rPr lang="en-US" sz="2800" dirty="0" smtClean="0">
                <a:solidFill>
                  <a:srgbClr val="000000"/>
                </a:solidFill>
                <a:latin typeface="Arial" charset="0"/>
                <a:sym typeface="Wingdings" pitchFamily="2" charset="2"/>
              </a:rPr>
              <a:t> </a:t>
            </a:r>
            <a:r>
              <a:rPr lang="en-US" sz="2800" dirty="0" smtClean="0">
                <a:solidFill>
                  <a:srgbClr val="000000"/>
                </a:solidFill>
                <a:latin typeface="Arial" charset="0"/>
              </a:rPr>
              <a:t>(</a:t>
            </a:r>
            <a:r>
              <a:rPr lang="en-US" sz="2800" dirty="0" err="1" smtClean="0">
                <a:solidFill>
                  <a:srgbClr val="000000"/>
                </a:solidFill>
                <a:latin typeface="Arial" charset="0"/>
              </a:rPr>
              <a:t>Pof</a:t>
            </a:r>
            <a:r>
              <a:rPr lang="en-US" sz="2800" baseline="-25000" dirty="0" err="1" smtClean="0">
                <a:solidFill>
                  <a:srgbClr val="000000"/>
                </a:solidFill>
                <a:latin typeface="Arial" charset="0"/>
              </a:rPr>
              <a:t>max</a:t>
            </a:r>
            <a:r>
              <a:rPr lang="en-US" sz="2800" dirty="0" smtClean="0">
                <a:solidFill>
                  <a:srgbClr val="000000"/>
                </a:solidFill>
                <a:latin typeface="Arial" charset="0"/>
              </a:rPr>
              <a:t> + </a:t>
            </a:r>
            <a:r>
              <a:rPr lang="en-US" sz="2800" dirty="0" err="1" smtClean="0">
                <a:solidFill>
                  <a:srgbClr val="000000"/>
                </a:solidFill>
                <a:latin typeface="Arial" charset="0"/>
              </a:rPr>
              <a:t>p</a:t>
            </a:r>
            <a:r>
              <a:rPr lang="en-US" sz="2800" baseline="-25000" dirty="0" err="1" smtClean="0">
                <a:solidFill>
                  <a:srgbClr val="000000"/>
                </a:solidFill>
                <a:latin typeface="Arial" charset="0"/>
              </a:rPr>
              <a:t>min</a:t>
            </a:r>
            <a:r>
              <a:rPr lang="en-US" sz="2800" dirty="0" smtClean="0">
                <a:solidFill>
                  <a:srgbClr val="000000"/>
                </a:solidFill>
                <a:latin typeface="Arial" charset="0"/>
              </a:rPr>
              <a:t>)/2</a:t>
            </a:r>
            <a:endParaRPr lang="en-US" sz="2800" dirty="0">
              <a:solidFill>
                <a:srgbClr val="000000"/>
              </a:solidFill>
              <a:latin typeface="Arial" charset="0"/>
            </a:endParaRPr>
          </a:p>
          <a:p>
            <a:pPr marL="857250" indent="-342900">
              <a:tabLst>
                <a:tab pos="800100" algn="l"/>
              </a:tabLst>
            </a:pPr>
            <a:endParaRPr lang="en-US" sz="2800" dirty="0">
              <a:solidFill>
                <a:srgbClr val="000000"/>
              </a:solidFill>
              <a:latin typeface="Arial" charset="0"/>
            </a:endParaRPr>
          </a:p>
          <a:p>
            <a:pPr marL="857250" indent="-342900">
              <a:buFontTx/>
              <a:buAutoNum type="arabicPeriod" startAt="3"/>
              <a:tabLst>
                <a:tab pos="800100" algn="l"/>
              </a:tabLst>
            </a:pPr>
            <a:r>
              <a:rPr lang="en-US" sz="2800" dirty="0">
                <a:solidFill>
                  <a:srgbClr val="000000"/>
                </a:solidFill>
                <a:latin typeface="Arial" charset="0"/>
              </a:rPr>
              <a:t>Using the adjusted Wald method (or </a:t>
            </a:r>
          </a:p>
          <a:p>
            <a:pPr marL="857250" indent="-342900">
              <a:tabLst>
                <a:tab pos="800100" algn="l"/>
              </a:tabLst>
            </a:pPr>
            <a:r>
              <a:rPr lang="en-US" sz="2800" dirty="0">
                <a:solidFill>
                  <a:srgbClr val="000000"/>
                </a:solidFill>
                <a:latin typeface="Arial" charset="0"/>
              </a:rPr>
              <a:t>equivalent), estimate the probability of </a:t>
            </a:r>
          </a:p>
          <a:p>
            <a:pPr marL="857250" indent="-342900">
              <a:tabLst>
                <a:tab pos="800100" algn="l"/>
              </a:tabLst>
            </a:pPr>
            <a:r>
              <a:rPr lang="en-US" sz="2800" dirty="0">
                <a:solidFill>
                  <a:srgbClr val="000000"/>
                </a:solidFill>
                <a:latin typeface="Arial" charset="0"/>
              </a:rPr>
              <a:t>failure </a:t>
            </a:r>
            <a:r>
              <a:rPr lang="en-US" sz="2800" i="1" dirty="0">
                <a:solidFill>
                  <a:srgbClr val="000000"/>
                </a:solidFill>
                <a:latin typeface="Arial" charset="0"/>
              </a:rPr>
              <a:t>p</a:t>
            </a:r>
            <a:r>
              <a:rPr lang="en-US" sz="2800" dirty="0">
                <a:solidFill>
                  <a:srgbClr val="000000"/>
                </a:solidFill>
                <a:latin typeface="Arial" charset="0"/>
              </a:rPr>
              <a:t> and its confidence bounds </a:t>
            </a:r>
            <a:r>
              <a:rPr lang="en-US" sz="2800" i="1" dirty="0">
                <a:solidFill>
                  <a:srgbClr val="000000"/>
                </a:solidFill>
                <a:latin typeface="Arial" charset="0"/>
              </a:rPr>
              <a:t>p</a:t>
            </a:r>
            <a:r>
              <a:rPr lang="en-US" sz="2800" i="1" baseline="-25000" dirty="0">
                <a:solidFill>
                  <a:srgbClr val="000000"/>
                </a:solidFill>
                <a:latin typeface="Arial" charset="0"/>
              </a:rPr>
              <a:t>low</a:t>
            </a:r>
            <a:r>
              <a:rPr lang="en-US" sz="2800" dirty="0">
                <a:solidFill>
                  <a:srgbClr val="000000"/>
                </a:solidFill>
                <a:latin typeface="Arial" charset="0"/>
              </a:rPr>
              <a:t>  and</a:t>
            </a:r>
          </a:p>
          <a:p>
            <a:pPr marL="857250" indent="-342900">
              <a:tabLst>
                <a:tab pos="800100" algn="l"/>
              </a:tabLst>
            </a:pPr>
            <a:r>
              <a:rPr lang="en-US" sz="2800" dirty="0">
                <a:solidFill>
                  <a:srgbClr val="000000"/>
                </a:solidFill>
                <a:latin typeface="Arial" charset="0"/>
              </a:rPr>
              <a:t> </a:t>
            </a:r>
            <a:r>
              <a:rPr lang="en-US" sz="2800" i="1" dirty="0">
                <a:solidFill>
                  <a:srgbClr val="000000"/>
                </a:solidFill>
                <a:latin typeface="Arial" charset="0"/>
              </a:rPr>
              <a:t>p</a:t>
            </a:r>
            <a:r>
              <a:rPr lang="en-US" sz="2800" i="1" baseline="-25000" dirty="0">
                <a:solidFill>
                  <a:srgbClr val="000000"/>
                </a:solidFill>
                <a:latin typeface="Arial" charset="0"/>
              </a:rPr>
              <a:t>up</a:t>
            </a:r>
            <a:r>
              <a:rPr lang="en-US" sz="2800" dirty="0">
                <a:solidFill>
                  <a:srgbClr val="000000"/>
                </a:solidFill>
                <a:latin typeface="Arial" charset="0"/>
              </a:rPr>
              <a:t> from the </a:t>
            </a:r>
            <a:r>
              <a:rPr lang="en-US" sz="2800" dirty="0" smtClean="0">
                <a:solidFill>
                  <a:srgbClr val="000000"/>
                </a:solidFill>
                <a:latin typeface="Arial" charset="0"/>
              </a:rPr>
              <a:t>test/field data in </a:t>
            </a:r>
            <a:r>
              <a:rPr lang="en-US" sz="2800" dirty="0">
                <a:solidFill>
                  <a:srgbClr val="000000"/>
                </a:solidFill>
                <a:latin typeface="Arial" charset="0"/>
              </a:rPr>
              <a:t>step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fade">
                                      <p:cBhvr>
                                        <p:cTn id="7" dur="2000"/>
                                        <p:tgtEl>
                                          <p:spTgt spid="246787">
                                            <p:txEl>
                                              <p:pRg st="0" end="0"/>
                                            </p:txEl>
                                          </p:spTgt>
                                        </p:tgtEl>
                                      </p:cBhvr>
                                    </p:animEffect>
                                  </p:childTnLst>
                                  <p:subTnLst>
                                    <p:animClr>
                                      <p:cBhvr override="childStyle">
                                        <p:cTn dur="1" fill="hold" display="0" masterRel="nextClick" afterEffect="1"/>
                                        <p:tgtEl>
                                          <p:spTgt spid="24678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787">
                                            <p:txEl>
                                              <p:pRg st="2" end="2"/>
                                            </p:txEl>
                                          </p:spTgt>
                                        </p:tgtEl>
                                        <p:attrNameLst>
                                          <p:attrName>style.visibility</p:attrName>
                                        </p:attrNameLst>
                                      </p:cBhvr>
                                      <p:to>
                                        <p:strVal val="visible"/>
                                      </p:to>
                                    </p:set>
                                    <p:animEffect transition="in" filter="fade">
                                      <p:cBhvr>
                                        <p:cTn id="12" dur="2000"/>
                                        <p:tgtEl>
                                          <p:spTgt spid="246787">
                                            <p:txEl>
                                              <p:pRg st="2" end="2"/>
                                            </p:txEl>
                                          </p:spTgt>
                                        </p:tgtEl>
                                      </p:cBhvr>
                                    </p:animEffect>
                                  </p:childTnLst>
                                  <p:subTnLst>
                                    <p:animClr>
                                      <p:cBhvr override="childStyle">
                                        <p:cTn dur="1" fill="hold" display="0" masterRel="nextClick" afterEffect="1"/>
                                        <p:tgtEl>
                                          <p:spTgt spid="246787">
                                            <p:txEl>
                                              <p:pRg st="2" end="2"/>
                                            </p:txEl>
                                          </p:spTgt>
                                        </p:tgtEl>
                                        <p:attrNameLst>
                                          <p:attrName>ppt_c</p:attrName>
                                        </p:attrNameLst>
                                      </p:cBhvr>
                                      <p:to>
                                        <a:schemeClr val="folHlink"/>
                                      </p:to>
                                    </p:animClr>
                                  </p:subTnLst>
                                </p:cTn>
                              </p:par>
                              <p:par>
                                <p:cTn id="13" presetID="10" presetClass="entr" presetSubtype="0" fill="hold" nodeType="withEffect">
                                  <p:stCondLst>
                                    <p:cond delay="0"/>
                                  </p:stCondLst>
                                  <p:childTnLst>
                                    <p:set>
                                      <p:cBhvr>
                                        <p:cTn id="14" dur="1" fill="hold">
                                          <p:stCondLst>
                                            <p:cond delay="0"/>
                                          </p:stCondLst>
                                        </p:cTn>
                                        <p:tgtEl>
                                          <p:spTgt spid="246787">
                                            <p:txEl>
                                              <p:pRg st="3" end="3"/>
                                            </p:txEl>
                                          </p:spTgt>
                                        </p:tgtEl>
                                        <p:attrNameLst>
                                          <p:attrName>style.visibility</p:attrName>
                                        </p:attrNameLst>
                                      </p:cBhvr>
                                      <p:to>
                                        <p:strVal val="visible"/>
                                      </p:to>
                                    </p:set>
                                    <p:animEffect transition="in" filter="fade">
                                      <p:cBhvr>
                                        <p:cTn id="15" dur="2000"/>
                                        <p:tgtEl>
                                          <p:spTgt spid="246787">
                                            <p:txEl>
                                              <p:pRg st="3" end="3"/>
                                            </p:txEl>
                                          </p:spTgt>
                                        </p:tgtEl>
                                      </p:cBhvr>
                                    </p:animEffect>
                                  </p:childTnLst>
                                  <p:subTnLst>
                                    <p:animClr>
                                      <p:cBhvr override="childStyle">
                                        <p:cTn dur="1" fill="hold" display="0" masterRel="nextClick" afterEffect="1"/>
                                        <p:tgtEl>
                                          <p:spTgt spid="246787">
                                            <p:txEl>
                                              <p:pRg st="3" end="3"/>
                                            </p:txEl>
                                          </p:spTgt>
                                        </p:tgtEl>
                                        <p:attrNameLst>
                                          <p:attrName>ppt_c</p:attrName>
                                        </p:attrNameLst>
                                      </p:cBhvr>
                                      <p:to>
                                        <a:schemeClr val="folHlink"/>
                                      </p:to>
                                    </p:animClr>
                                  </p:subTnLst>
                                </p:cTn>
                              </p:par>
                              <p:par>
                                <p:cTn id="16" presetID="10" presetClass="entr" presetSubtype="0" fill="hold" nodeType="withEffect">
                                  <p:stCondLst>
                                    <p:cond delay="0"/>
                                  </p:stCondLst>
                                  <p:childTnLst>
                                    <p:set>
                                      <p:cBhvr>
                                        <p:cTn id="17" dur="1" fill="hold">
                                          <p:stCondLst>
                                            <p:cond delay="0"/>
                                          </p:stCondLst>
                                        </p:cTn>
                                        <p:tgtEl>
                                          <p:spTgt spid="246787">
                                            <p:txEl>
                                              <p:pRg st="4" end="4"/>
                                            </p:txEl>
                                          </p:spTgt>
                                        </p:tgtEl>
                                        <p:attrNameLst>
                                          <p:attrName>style.visibility</p:attrName>
                                        </p:attrNameLst>
                                      </p:cBhvr>
                                      <p:to>
                                        <p:strVal val="visible"/>
                                      </p:to>
                                    </p:set>
                                    <p:animEffect transition="in" filter="fade">
                                      <p:cBhvr>
                                        <p:cTn id="18" dur="2000"/>
                                        <p:tgtEl>
                                          <p:spTgt spid="246787">
                                            <p:txEl>
                                              <p:pRg st="4" end="4"/>
                                            </p:txEl>
                                          </p:spTgt>
                                        </p:tgtEl>
                                      </p:cBhvr>
                                    </p:animEffect>
                                  </p:childTnLst>
                                  <p:subTnLst>
                                    <p:animClr>
                                      <p:cBhvr override="childStyle">
                                        <p:cTn dur="1" fill="hold" display="0" masterRel="nextClick" afterEffect="1"/>
                                        <p:tgtEl>
                                          <p:spTgt spid="246787">
                                            <p:txEl>
                                              <p:pRg st="4" end="4"/>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6787">
                                            <p:txEl>
                                              <p:pRg st="6" end="6"/>
                                            </p:txEl>
                                          </p:spTgt>
                                        </p:tgtEl>
                                        <p:attrNameLst>
                                          <p:attrName>style.visibility</p:attrName>
                                        </p:attrNameLst>
                                      </p:cBhvr>
                                      <p:to>
                                        <p:strVal val="visible"/>
                                      </p:to>
                                    </p:set>
                                    <p:animEffect transition="in" filter="fade">
                                      <p:cBhvr>
                                        <p:cTn id="23" dur="2000"/>
                                        <p:tgtEl>
                                          <p:spTgt spid="24678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6787">
                                            <p:txEl>
                                              <p:pRg st="7" end="7"/>
                                            </p:txEl>
                                          </p:spTgt>
                                        </p:tgtEl>
                                        <p:attrNameLst>
                                          <p:attrName>style.visibility</p:attrName>
                                        </p:attrNameLst>
                                      </p:cBhvr>
                                      <p:to>
                                        <p:strVal val="visible"/>
                                      </p:to>
                                    </p:set>
                                    <p:animEffect transition="in" filter="fade">
                                      <p:cBhvr>
                                        <p:cTn id="26" dur="2000"/>
                                        <p:tgtEl>
                                          <p:spTgt spid="24678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46787">
                                            <p:txEl>
                                              <p:pRg st="8" end="8"/>
                                            </p:txEl>
                                          </p:spTgt>
                                        </p:tgtEl>
                                        <p:attrNameLst>
                                          <p:attrName>style.visibility</p:attrName>
                                        </p:attrNameLst>
                                      </p:cBhvr>
                                      <p:to>
                                        <p:strVal val="visible"/>
                                      </p:to>
                                    </p:set>
                                    <p:animEffect transition="in" filter="fade">
                                      <p:cBhvr>
                                        <p:cTn id="29" dur="2000"/>
                                        <p:tgtEl>
                                          <p:spTgt spid="24678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46787">
                                            <p:txEl>
                                              <p:pRg st="9" end="9"/>
                                            </p:txEl>
                                          </p:spTgt>
                                        </p:tgtEl>
                                        <p:attrNameLst>
                                          <p:attrName>style.visibility</p:attrName>
                                        </p:attrNameLst>
                                      </p:cBhvr>
                                      <p:to>
                                        <p:strVal val="visible"/>
                                      </p:to>
                                    </p:set>
                                    <p:animEffect transition="in" filter="fade">
                                      <p:cBhvr>
                                        <p:cTn id="32" dur="2000"/>
                                        <p:tgtEl>
                                          <p:spTgt spid="2467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90035" y="258989"/>
            <a:ext cx="8356600" cy="506413"/>
          </a:xfrm>
        </p:spPr>
        <p:txBody>
          <a:bodyPr/>
          <a:lstStyle/>
          <a:p>
            <a:r>
              <a:rPr lang="en-US" sz="2800" dirty="0" smtClean="0">
                <a:latin typeface="Arial" charset="0"/>
                <a:cs typeface="Arial" charset="0"/>
              </a:rPr>
              <a:t>Estimating the True </a:t>
            </a:r>
            <a:r>
              <a:rPr lang="en-US" sz="2800" dirty="0" err="1" smtClean="0">
                <a:latin typeface="Arial" charset="0"/>
                <a:cs typeface="Arial" charset="0"/>
              </a:rPr>
              <a:t>PoF</a:t>
            </a:r>
            <a:r>
              <a:rPr lang="en-US" sz="2800" dirty="0" smtClean="0">
                <a:latin typeface="Arial" charset="0"/>
                <a:cs typeface="Arial" charset="0"/>
              </a:rPr>
              <a:t> Using Field Data</a:t>
            </a:r>
          </a:p>
        </p:txBody>
      </p:sp>
      <p:sp>
        <p:nvSpPr>
          <p:cNvPr id="25602" name="Text Box 3"/>
          <p:cNvSpPr txBox="1">
            <a:spLocks noChangeArrowheads="1"/>
          </p:cNvSpPr>
          <p:nvPr/>
        </p:nvSpPr>
        <p:spPr bwMode="auto">
          <a:xfrm>
            <a:off x="0" y="2049463"/>
            <a:ext cx="1543050" cy="517525"/>
          </a:xfrm>
          <a:prstGeom prst="rect">
            <a:avLst/>
          </a:prstGeom>
          <a:noFill/>
          <a:ln w="9525">
            <a:noFill/>
            <a:miter lim="800000"/>
            <a:headEnd/>
            <a:tailEnd/>
          </a:ln>
        </p:spPr>
        <p:txBody>
          <a:bodyPr>
            <a:spAutoFit/>
          </a:bodyPr>
          <a:lstStyle/>
          <a:p>
            <a:pPr algn="ctr">
              <a:spcBef>
                <a:spcPct val="50000"/>
              </a:spcBef>
            </a:pPr>
            <a:r>
              <a:rPr lang="en-US" sz="1400">
                <a:solidFill>
                  <a:srgbClr val="000000"/>
                </a:solidFill>
                <a:latin typeface="Arial" charset="0"/>
              </a:rPr>
              <a:t>Number of components</a:t>
            </a:r>
          </a:p>
        </p:txBody>
      </p:sp>
      <p:sp>
        <p:nvSpPr>
          <p:cNvPr id="25603" name="Text Box 4"/>
          <p:cNvSpPr txBox="1">
            <a:spLocks noChangeArrowheads="1"/>
          </p:cNvSpPr>
          <p:nvPr/>
        </p:nvSpPr>
        <p:spPr bwMode="auto">
          <a:xfrm>
            <a:off x="133350" y="1017588"/>
            <a:ext cx="8886825" cy="641350"/>
          </a:xfrm>
          <a:prstGeom prst="rect">
            <a:avLst/>
          </a:prstGeom>
          <a:noFill/>
          <a:ln w="9525">
            <a:noFill/>
            <a:miter lim="800000"/>
            <a:headEnd/>
            <a:tailEnd/>
          </a:ln>
        </p:spPr>
        <p:txBody>
          <a:bodyPr>
            <a:spAutoFit/>
          </a:bodyPr>
          <a:lstStyle/>
          <a:p>
            <a:pPr>
              <a:spcBef>
                <a:spcPct val="50000"/>
              </a:spcBef>
            </a:pPr>
            <a:r>
              <a:rPr lang="en-US">
                <a:solidFill>
                  <a:srgbClr val="000000"/>
                </a:solidFill>
                <a:latin typeface="Arial" charset="0"/>
              </a:rPr>
              <a:t>As more field data are used, the estimate of the probability of failure and the upper (P</a:t>
            </a:r>
            <a:r>
              <a:rPr lang="en-US" baseline="-25000">
                <a:solidFill>
                  <a:srgbClr val="000000"/>
                </a:solidFill>
                <a:latin typeface="Arial" charset="0"/>
              </a:rPr>
              <a:t>up</a:t>
            </a:r>
            <a:r>
              <a:rPr lang="en-US">
                <a:solidFill>
                  <a:srgbClr val="000000"/>
                </a:solidFill>
                <a:latin typeface="Arial" charset="0"/>
              </a:rPr>
              <a:t>) and lower (P</a:t>
            </a:r>
            <a:r>
              <a:rPr lang="en-US" baseline="-25000">
                <a:solidFill>
                  <a:srgbClr val="000000"/>
                </a:solidFill>
                <a:latin typeface="Arial" charset="0"/>
              </a:rPr>
              <a:t>low</a:t>
            </a:r>
            <a:r>
              <a:rPr lang="en-US">
                <a:solidFill>
                  <a:srgbClr val="000000"/>
                </a:solidFill>
                <a:latin typeface="Arial" charset="0"/>
              </a:rPr>
              <a:t>) confidence bounds converge on the true probability</a:t>
            </a:r>
          </a:p>
        </p:txBody>
      </p:sp>
      <p:sp>
        <p:nvSpPr>
          <p:cNvPr id="25604" name="Line 5"/>
          <p:cNvSpPr>
            <a:spLocks noChangeShapeType="1"/>
          </p:cNvSpPr>
          <p:nvPr/>
        </p:nvSpPr>
        <p:spPr bwMode="auto">
          <a:xfrm>
            <a:off x="2571750" y="1916113"/>
            <a:ext cx="0" cy="4006850"/>
          </a:xfrm>
          <a:prstGeom prst="line">
            <a:avLst/>
          </a:prstGeom>
          <a:noFill/>
          <a:ln w="9525">
            <a:solidFill>
              <a:schemeClr val="folHlink"/>
            </a:solidFill>
            <a:prstDash val="dash"/>
            <a:round/>
            <a:headEnd/>
            <a:tailEnd type="triangle" w="med" len="med"/>
          </a:ln>
        </p:spPr>
        <p:txBody>
          <a:bodyPr/>
          <a:lstStyle/>
          <a:p>
            <a:endParaRPr lang="en-US">
              <a:solidFill>
                <a:srgbClr val="000000"/>
              </a:solidFill>
              <a:latin typeface="Tahoma" pitchFamily="34" charset="0"/>
            </a:endParaRPr>
          </a:p>
        </p:txBody>
      </p:sp>
      <p:grpSp>
        <p:nvGrpSpPr>
          <p:cNvPr id="2" name="Group 6"/>
          <p:cNvGrpSpPr>
            <a:grpSpLocks/>
          </p:cNvGrpSpPr>
          <p:nvPr/>
        </p:nvGrpSpPr>
        <p:grpSpPr bwMode="auto">
          <a:xfrm>
            <a:off x="1103313" y="1685925"/>
            <a:ext cx="5784850" cy="4562475"/>
            <a:chOff x="671" y="1056"/>
            <a:chExt cx="3644" cy="2874"/>
          </a:xfrm>
        </p:grpSpPr>
        <p:grpSp>
          <p:nvGrpSpPr>
            <p:cNvPr id="3" name="Group 7"/>
            <p:cNvGrpSpPr>
              <a:grpSpLocks/>
            </p:cNvGrpSpPr>
            <p:nvPr/>
          </p:nvGrpSpPr>
          <p:grpSpPr bwMode="auto">
            <a:xfrm>
              <a:off x="1205" y="1372"/>
              <a:ext cx="3110" cy="2558"/>
              <a:chOff x="1928" y="1324"/>
              <a:chExt cx="2043" cy="1681"/>
            </a:xfrm>
          </p:grpSpPr>
          <p:sp>
            <p:nvSpPr>
              <p:cNvPr id="25641" name="Rectangle 8"/>
              <p:cNvSpPr>
                <a:spLocks noChangeArrowheads="1"/>
              </p:cNvSpPr>
              <p:nvPr/>
            </p:nvSpPr>
            <p:spPr bwMode="auto">
              <a:xfrm>
                <a:off x="1941" y="1352"/>
                <a:ext cx="1969" cy="1551"/>
              </a:xfrm>
              <a:prstGeom prst="rect">
                <a:avLst/>
              </a:prstGeom>
              <a:noFill/>
              <a:ln w="0">
                <a:solidFill>
                  <a:srgbClr val="FFFFFF"/>
                </a:solidFill>
                <a:miter lim="800000"/>
                <a:headEnd/>
                <a:tailEnd/>
              </a:ln>
            </p:spPr>
            <p:txBody>
              <a:bodyPr/>
              <a:lstStyle/>
              <a:p>
                <a:endParaRPr lang="en-US">
                  <a:solidFill>
                    <a:srgbClr val="000000"/>
                  </a:solidFill>
                  <a:latin typeface="Tahoma" pitchFamily="34" charset="0"/>
                </a:endParaRPr>
              </a:p>
            </p:txBody>
          </p:sp>
          <p:sp>
            <p:nvSpPr>
              <p:cNvPr id="25642" name="Line 9"/>
              <p:cNvSpPr>
                <a:spLocks noChangeShapeType="1"/>
              </p:cNvSpPr>
              <p:nvPr/>
            </p:nvSpPr>
            <p:spPr bwMode="auto">
              <a:xfrm>
                <a:off x="1941" y="2908"/>
                <a:ext cx="1969"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43" name="Rectangle 10"/>
              <p:cNvSpPr>
                <a:spLocks noChangeArrowheads="1"/>
              </p:cNvSpPr>
              <p:nvPr/>
            </p:nvSpPr>
            <p:spPr bwMode="auto">
              <a:xfrm>
                <a:off x="1928" y="2916"/>
                <a:ext cx="41"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a:t>
                </a:r>
                <a:endParaRPr lang="en-US" sz="3600" b="1">
                  <a:solidFill>
                    <a:srgbClr val="000000"/>
                  </a:solidFill>
                  <a:latin typeface="Arial" charset="0"/>
                </a:endParaRPr>
              </a:p>
            </p:txBody>
          </p:sp>
          <p:sp>
            <p:nvSpPr>
              <p:cNvPr id="25644" name="Rectangle 11"/>
              <p:cNvSpPr>
                <a:spLocks noChangeArrowheads="1"/>
              </p:cNvSpPr>
              <p:nvPr/>
            </p:nvSpPr>
            <p:spPr bwMode="auto">
              <a:xfrm>
                <a:off x="2132" y="2917"/>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0.05</a:t>
                </a:r>
                <a:endParaRPr lang="en-US" sz="3600" b="1">
                  <a:solidFill>
                    <a:srgbClr val="000000"/>
                  </a:solidFill>
                  <a:latin typeface="Arial" charset="0"/>
                </a:endParaRPr>
              </a:p>
            </p:txBody>
          </p:sp>
          <p:sp>
            <p:nvSpPr>
              <p:cNvPr id="25645" name="Line 12"/>
              <p:cNvSpPr>
                <a:spLocks noChangeShapeType="1"/>
              </p:cNvSpPr>
              <p:nvPr/>
            </p:nvSpPr>
            <p:spPr bwMode="auto">
              <a:xfrm flipV="1">
                <a:off x="2431"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46" name="Rectangle 13"/>
              <p:cNvSpPr>
                <a:spLocks noChangeArrowheads="1"/>
              </p:cNvSpPr>
              <p:nvPr/>
            </p:nvSpPr>
            <p:spPr bwMode="auto">
              <a:xfrm>
                <a:off x="2390" y="2916"/>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a:t>
                </a:r>
                <a:endParaRPr lang="en-US" sz="3600" b="1">
                  <a:solidFill>
                    <a:srgbClr val="000000"/>
                  </a:solidFill>
                  <a:latin typeface="Arial" charset="0"/>
                </a:endParaRPr>
              </a:p>
            </p:txBody>
          </p:sp>
          <p:sp>
            <p:nvSpPr>
              <p:cNvPr id="25647" name="Line 14"/>
              <p:cNvSpPr>
                <a:spLocks noChangeShapeType="1"/>
              </p:cNvSpPr>
              <p:nvPr/>
            </p:nvSpPr>
            <p:spPr bwMode="auto">
              <a:xfrm flipV="1">
                <a:off x="2676"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48" name="Rectangle 15"/>
              <p:cNvSpPr>
                <a:spLocks noChangeArrowheads="1"/>
              </p:cNvSpPr>
              <p:nvPr/>
            </p:nvSpPr>
            <p:spPr bwMode="auto">
              <a:xfrm>
                <a:off x="2621" y="2916"/>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0.15</a:t>
                </a:r>
                <a:endParaRPr lang="en-US" sz="3600" b="1">
                  <a:solidFill>
                    <a:srgbClr val="000000"/>
                  </a:solidFill>
                  <a:latin typeface="Arial" charset="0"/>
                </a:endParaRPr>
              </a:p>
            </p:txBody>
          </p:sp>
          <p:sp>
            <p:nvSpPr>
              <p:cNvPr id="25649" name="Line 16"/>
              <p:cNvSpPr>
                <a:spLocks noChangeShapeType="1"/>
              </p:cNvSpPr>
              <p:nvPr/>
            </p:nvSpPr>
            <p:spPr bwMode="auto">
              <a:xfrm flipV="1">
                <a:off x="2925"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50" name="Rectangle 17"/>
              <p:cNvSpPr>
                <a:spLocks noChangeArrowheads="1"/>
              </p:cNvSpPr>
              <p:nvPr/>
            </p:nvSpPr>
            <p:spPr bwMode="auto">
              <a:xfrm>
                <a:off x="2885" y="2916"/>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a:t>
                </a:r>
                <a:endParaRPr lang="en-US" sz="3600" b="1">
                  <a:solidFill>
                    <a:srgbClr val="000000"/>
                  </a:solidFill>
                  <a:latin typeface="Arial" charset="0"/>
                </a:endParaRPr>
              </a:p>
            </p:txBody>
          </p:sp>
          <p:sp>
            <p:nvSpPr>
              <p:cNvPr id="25651" name="Line 18"/>
              <p:cNvSpPr>
                <a:spLocks noChangeShapeType="1"/>
              </p:cNvSpPr>
              <p:nvPr/>
            </p:nvSpPr>
            <p:spPr bwMode="auto">
              <a:xfrm flipV="1">
                <a:off x="3170"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52" name="Rectangle 19"/>
              <p:cNvSpPr>
                <a:spLocks noChangeArrowheads="1"/>
              </p:cNvSpPr>
              <p:nvPr/>
            </p:nvSpPr>
            <p:spPr bwMode="auto">
              <a:xfrm>
                <a:off x="3116" y="2916"/>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0.25</a:t>
                </a:r>
                <a:endParaRPr lang="en-US" sz="3600" b="1">
                  <a:solidFill>
                    <a:srgbClr val="000000"/>
                  </a:solidFill>
                  <a:latin typeface="Arial" charset="0"/>
                </a:endParaRPr>
              </a:p>
            </p:txBody>
          </p:sp>
          <p:sp>
            <p:nvSpPr>
              <p:cNvPr id="25653" name="Line 20"/>
              <p:cNvSpPr>
                <a:spLocks noChangeShapeType="1"/>
              </p:cNvSpPr>
              <p:nvPr/>
            </p:nvSpPr>
            <p:spPr bwMode="auto">
              <a:xfrm flipV="1">
                <a:off x="3415"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54" name="Rectangle 21"/>
              <p:cNvSpPr>
                <a:spLocks noChangeArrowheads="1"/>
              </p:cNvSpPr>
              <p:nvPr/>
            </p:nvSpPr>
            <p:spPr bwMode="auto">
              <a:xfrm>
                <a:off x="3374" y="2916"/>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a:t>
                </a:r>
                <a:endParaRPr lang="en-US" sz="3600" b="1">
                  <a:solidFill>
                    <a:srgbClr val="000000"/>
                  </a:solidFill>
                  <a:latin typeface="Arial" charset="0"/>
                </a:endParaRPr>
              </a:p>
            </p:txBody>
          </p:sp>
          <p:sp>
            <p:nvSpPr>
              <p:cNvPr id="25655" name="Line 22"/>
              <p:cNvSpPr>
                <a:spLocks noChangeShapeType="1"/>
              </p:cNvSpPr>
              <p:nvPr/>
            </p:nvSpPr>
            <p:spPr bwMode="auto">
              <a:xfrm flipV="1">
                <a:off x="3660"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56" name="Rectangle 23"/>
              <p:cNvSpPr>
                <a:spLocks noChangeArrowheads="1"/>
              </p:cNvSpPr>
              <p:nvPr/>
            </p:nvSpPr>
            <p:spPr bwMode="auto">
              <a:xfrm>
                <a:off x="3606" y="2916"/>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0.35</a:t>
                </a:r>
                <a:endParaRPr lang="en-US" sz="3600" b="1">
                  <a:solidFill>
                    <a:srgbClr val="000000"/>
                  </a:solidFill>
                  <a:latin typeface="Arial" charset="0"/>
                </a:endParaRPr>
              </a:p>
            </p:txBody>
          </p:sp>
          <p:sp>
            <p:nvSpPr>
              <p:cNvPr id="25657" name="Line 24"/>
              <p:cNvSpPr>
                <a:spLocks noChangeShapeType="1"/>
              </p:cNvSpPr>
              <p:nvPr/>
            </p:nvSpPr>
            <p:spPr bwMode="auto">
              <a:xfrm flipV="1">
                <a:off x="3910"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58" name="Rectangle 25"/>
              <p:cNvSpPr>
                <a:spLocks noChangeArrowheads="1"/>
              </p:cNvSpPr>
              <p:nvPr/>
            </p:nvSpPr>
            <p:spPr bwMode="auto">
              <a:xfrm>
                <a:off x="3869" y="2916"/>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0.4</a:t>
                </a:r>
                <a:endParaRPr lang="en-US" sz="3600" b="1">
                  <a:solidFill>
                    <a:srgbClr val="000000"/>
                  </a:solidFill>
                  <a:latin typeface="Arial" charset="0"/>
                </a:endParaRPr>
              </a:p>
            </p:txBody>
          </p:sp>
          <p:sp>
            <p:nvSpPr>
              <p:cNvPr id="25659" name="Line 26"/>
              <p:cNvSpPr>
                <a:spLocks noChangeShapeType="1"/>
              </p:cNvSpPr>
              <p:nvPr/>
            </p:nvSpPr>
            <p:spPr bwMode="auto">
              <a:xfrm>
                <a:off x="1941" y="2903"/>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0" name="Line 27"/>
              <p:cNvSpPr>
                <a:spLocks noChangeShapeType="1"/>
              </p:cNvSpPr>
              <p:nvPr/>
            </p:nvSpPr>
            <p:spPr bwMode="auto">
              <a:xfrm flipH="1">
                <a:off x="3887" y="2903"/>
                <a:ext cx="23"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1" name="Line 28"/>
              <p:cNvSpPr>
                <a:spLocks noChangeShapeType="1"/>
              </p:cNvSpPr>
              <p:nvPr/>
            </p:nvSpPr>
            <p:spPr bwMode="auto">
              <a:xfrm>
                <a:off x="1941" y="2513"/>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2" name="Line 29"/>
              <p:cNvSpPr>
                <a:spLocks noChangeShapeType="1"/>
              </p:cNvSpPr>
              <p:nvPr/>
            </p:nvSpPr>
            <p:spPr bwMode="auto">
              <a:xfrm>
                <a:off x="1941" y="2128"/>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3" name="Line 30"/>
              <p:cNvSpPr>
                <a:spLocks noChangeShapeType="1"/>
              </p:cNvSpPr>
              <p:nvPr/>
            </p:nvSpPr>
            <p:spPr bwMode="auto">
              <a:xfrm>
                <a:off x="1941" y="1738"/>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4" name="Line 31"/>
              <p:cNvSpPr>
                <a:spLocks noChangeShapeType="1"/>
              </p:cNvSpPr>
              <p:nvPr/>
            </p:nvSpPr>
            <p:spPr bwMode="auto">
              <a:xfrm>
                <a:off x="1941" y="1352"/>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665" name="Line 32"/>
              <p:cNvSpPr>
                <a:spLocks noChangeShapeType="1"/>
              </p:cNvSpPr>
              <p:nvPr/>
            </p:nvSpPr>
            <p:spPr bwMode="auto">
              <a:xfrm>
                <a:off x="1950" y="1352"/>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66" name="Line 33"/>
              <p:cNvSpPr>
                <a:spLocks noChangeShapeType="1"/>
              </p:cNvSpPr>
              <p:nvPr/>
            </p:nvSpPr>
            <p:spPr bwMode="auto">
              <a:xfrm>
                <a:off x="1968" y="1352"/>
                <a:ext cx="1"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67" name="Line 34"/>
              <p:cNvSpPr>
                <a:spLocks noChangeShapeType="1"/>
              </p:cNvSpPr>
              <p:nvPr/>
            </p:nvSpPr>
            <p:spPr bwMode="auto">
              <a:xfrm>
                <a:off x="2830" y="1352"/>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68" name="Line 35"/>
              <p:cNvSpPr>
                <a:spLocks noChangeShapeType="1"/>
              </p:cNvSpPr>
              <p:nvPr/>
            </p:nvSpPr>
            <p:spPr bwMode="auto">
              <a:xfrm>
                <a:off x="2848" y="1352"/>
                <a:ext cx="1"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69" name="Line 36"/>
              <p:cNvSpPr>
                <a:spLocks noChangeShapeType="1"/>
              </p:cNvSpPr>
              <p:nvPr/>
            </p:nvSpPr>
            <p:spPr bwMode="auto">
              <a:xfrm>
                <a:off x="3710" y="1352"/>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0" name="Line 37"/>
              <p:cNvSpPr>
                <a:spLocks noChangeShapeType="1"/>
              </p:cNvSpPr>
              <p:nvPr/>
            </p:nvSpPr>
            <p:spPr bwMode="auto">
              <a:xfrm>
                <a:off x="3728" y="1352"/>
                <a:ext cx="1"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1" name="Line 38"/>
              <p:cNvSpPr>
                <a:spLocks noChangeShapeType="1"/>
              </p:cNvSpPr>
              <p:nvPr/>
            </p:nvSpPr>
            <p:spPr bwMode="auto">
              <a:xfrm>
                <a:off x="1968"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2" name="Line 39"/>
              <p:cNvSpPr>
                <a:spLocks noChangeShapeType="1"/>
              </p:cNvSpPr>
              <p:nvPr/>
            </p:nvSpPr>
            <p:spPr bwMode="auto">
              <a:xfrm flipH="1">
                <a:off x="1959"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3" name="Line 40"/>
              <p:cNvSpPr>
                <a:spLocks noChangeShapeType="1"/>
              </p:cNvSpPr>
              <p:nvPr/>
            </p:nvSpPr>
            <p:spPr bwMode="auto">
              <a:xfrm>
                <a:off x="2848"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4" name="Line 41"/>
              <p:cNvSpPr>
                <a:spLocks noChangeShapeType="1"/>
              </p:cNvSpPr>
              <p:nvPr/>
            </p:nvSpPr>
            <p:spPr bwMode="auto">
              <a:xfrm flipH="1">
                <a:off x="2839"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5" name="Line 42"/>
              <p:cNvSpPr>
                <a:spLocks noChangeShapeType="1"/>
              </p:cNvSpPr>
              <p:nvPr/>
            </p:nvSpPr>
            <p:spPr bwMode="auto">
              <a:xfrm>
                <a:off x="3728"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6" name="Line 43"/>
              <p:cNvSpPr>
                <a:spLocks noChangeShapeType="1"/>
              </p:cNvSpPr>
              <p:nvPr/>
            </p:nvSpPr>
            <p:spPr bwMode="auto">
              <a:xfrm flipH="1">
                <a:off x="3719" y="1352"/>
                <a:ext cx="9" cy="9"/>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7" name="Line 44"/>
              <p:cNvSpPr>
                <a:spLocks noChangeShapeType="1"/>
              </p:cNvSpPr>
              <p:nvPr/>
            </p:nvSpPr>
            <p:spPr bwMode="auto">
              <a:xfrm>
                <a:off x="1996" y="1738"/>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8" name="Line 45"/>
              <p:cNvSpPr>
                <a:spLocks noChangeShapeType="1"/>
              </p:cNvSpPr>
              <p:nvPr/>
            </p:nvSpPr>
            <p:spPr bwMode="auto">
              <a:xfrm>
                <a:off x="2014" y="172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79" name="Line 46"/>
              <p:cNvSpPr>
                <a:spLocks noChangeShapeType="1"/>
              </p:cNvSpPr>
              <p:nvPr/>
            </p:nvSpPr>
            <p:spPr bwMode="auto">
              <a:xfrm>
                <a:off x="2426" y="1738"/>
                <a:ext cx="37"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0" name="Line 47"/>
              <p:cNvSpPr>
                <a:spLocks noChangeShapeType="1"/>
              </p:cNvSpPr>
              <p:nvPr/>
            </p:nvSpPr>
            <p:spPr bwMode="auto">
              <a:xfrm>
                <a:off x="2445" y="172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1" name="Line 48"/>
              <p:cNvSpPr>
                <a:spLocks noChangeShapeType="1"/>
              </p:cNvSpPr>
              <p:nvPr/>
            </p:nvSpPr>
            <p:spPr bwMode="auto">
              <a:xfrm>
                <a:off x="2857" y="1738"/>
                <a:ext cx="37"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2" name="Line 49"/>
              <p:cNvSpPr>
                <a:spLocks noChangeShapeType="1"/>
              </p:cNvSpPr>
              <p:nvPr/>
            </p:nvSpPr>
            <p:spPr bwMode="auto">
              <a:xfrm>
                <a:off x="2875" y="172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3" name="Line 50"/>
              <p:cNvSpPr>
                <a:spLocks noChangeShapeType="1"/>
              </p:cNvSpPr>
              <p:nvPr/>
            </p:nvSpPr>
            <p:spPr bwMode="auto">
              <a:xfrm>
                <a:off x="2005" y="172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4" name="Line 51"/>
              <p:cNvSpPr>
                <a:spLocks noChangeShapeType="1"/>
              </p:cNvSpPr>
              <p:nvPr/>
            </p:nvSpPr>
            <p:spPr bwMode="auto">
              <a:xfrm flipH="1">
                <a:off x="2005" y="172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5" name="Line 52"/>
              <p:cNvSpPr>
                <a:spLocks noChangeShapeType="1"/>
              </p:cNvSpPr>
              <p:nvPr/>
            </p:nvSpPr>
            <p:spPr bwMode="auto">
              <a:xfrm>
                <a:off x="2436" y="172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6" name="Line 53"/>
              <p:cNvSpPr>
                <a:spLocks noChangeShapeType="1"/>
              </p:cNvSpPr>
              <p:nvPr/>
            </p:nvSpPr>
            <p:spPr bwMode="auto">
              <a:xfrm flipH="1">
                <a:off x="2436" y="172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7" name="Line 54"/>
              <p:cNvSpPr>
                <a:spLocks noChangeShapeType="1"/>
              </p:cNvSpPr>
              <p:nvPr/>
            </p:nvSpPr>
            <p:spPr bwMode="auto">
              <a:xfrm>
                <a:off x="2866" y="1729"/>
                <a:ext cx="19"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8" name="Line 55"/>
              <p:cNvSpPr>
                <a:spLocks noChangeShapeType="1"/>
              </p:cNvSpPr>
              <p:nvPr/>
            </p:nvSpPr>
            <p:spPr bwMode="auto">
              <a:xfrm flipH="1">
                <a:off x="2866" y="1729"/>
                <a:ext cx="19"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89" name="Line 56"/>
              <p:cNvSpPr>
                <a:spLocks noChangeShapeType="1"/>
              </p:cNvSpPr>
              <p:nvPr/>
            </p:nvSpPr>
            <p:spPr bwMode="auto">
              <a:xfrm>
                <a:off x="2018" y="2128"/>
                <a:ext cx="37"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0" name="Line 57"/>
              <p:cNvSpPr>
                <a:spLocks noChangeShapeType="1"/>
              </p:cNvSpPr>
              <p:nvPr/>
            </p:nvSpPr>
            <p:spPr bwMode="auto">
              <a:xfrm>
                <a:off x="2036" y="211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1" name="Line 58"/>
              <p:cNvSpPr>
                <a:spLocks noChangeShapeType="1"/>
              </p:cNvSpPr>
              <p:nvPr/>
            </p:nvSpPr>
            <p:spPr bwMode="auto">
              <a:xfrm>
                <a:off x="2322" y="2128"/>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2" name="Line 59"/>
              <p:cNvSpPr>
                <a:spLocks noChangeShapeType="1"/>
              </p:cNvSpPr>
              <p:nvPr/>
            </p:nvSpPr>
            <p:spPr bwMode="auto">
              <a:xfrm>
                <a:off x="2340" y="211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3" name="Line 60"/>
              <p:cNvSpPr>
                <a:spLocks noChangeShapeType="1"/>
              </p:cNvSpPr>
              <p:nvPr/>
            </p:nvSpPr>
            <p:spPr bwMode="auto">
              <a:xfrm>
                <a:off x="2635" y="2128"/>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4" name="Line 61"/>
              <p:cNvSpPr>
                <a:spLocks noChangeShapeType="1"/>
              </p:cNvSpPr>
              <p:nvPr/>
            </p:nvSpPr>
            <p:spPr bwMode="auto">
              <a:xfrm>
                <a:off x="2653" y="2110"/>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5" name="Line 62"/>
              <p:cNvSpPr>
                <a:spLocks noChangeShapeType="1"/>
              </p:cNvSpPr>
              <p:nvPr/>
            </p:nvSpPr>
            <p:spPr bwMode="auto">
              <a:xfrm>
                <a:off x="2027"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6" name="Line 63"/>
              <p:cNvSpPr>
                <a:spLocks noChangeShapeType="1"/>
              </p:cNvSpPr>
              <p:nvPr/>
            </p:nvSpPr>
            <p:spPr bwMode="auto">
              <a:xfrm flipH="1">
                <a:off x="2027"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7" name="Line 64"/>
              <p:cNvSpPr>
                <a:spLocks noChangeShapeType="1"/>
              </p:cNvSpPr>
              <p:nvPr/>
            </p:nvSpPr>
            <p:spPr bwMode="auto">
              <a:xfrm>
                <a:off x="2331"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8" name="Line 65"/>
              <p:cNvSpPr>
                <a:spLocks noChangeShapeType="1"/>
              </p:cNvSpPr>
              <p:nvPr/>
            </p:nvSpPr>
            <p:spPr bwMode="auto">
              <a:xfrm flipH="1">
                <a:off x="2331"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699" name="Line 66"/>
              <p:cNvSpPr>
                <a:spLocks noChangeShapeType="1"/>
              </p:cNvSpPr>
              <p:nvPr/>
            </p:nvSpPr>
            <p:spPr bwMode="auto">
              <a:xfrm>
                <a:off x="2644"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0" name="Line 67"/>
              <p:cNvSpPr>
                <a:spLocks noChangeShapeType="1"/>
              </p:cNvSpPr>
              <p:nvPr/>
            </p:nvSpPr>
            <p:spPr bwMode="auto">
              <a:xfrm flipH="1">
                <a:off x="2644" y="2119"/>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1" name="Line 68"/>
              <p:cNvSpPr>
                <a:spLocks noChangeShapeType="1"/>
              </p:cNvSpPr>
              <p:nvPr/>
            </p:nvSpPr>
            <p:spPr bwMode="auto">
              <a:xfrm>
                <a:off x="2000" y="2513"/>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2" name="Line 69"/>
              <p:cNvSpPr>
                <a:spLocks noChangeShapeType="1"/>
              </p:cNvSpPr>
              <p:nvPr/>
            </p:nvSpPr>
            <p:spPr bwMode="auto">
              <a:xfrm>
                <a:off x="2018" y="2495"/>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3" name="Line 70"/>
              <p:cNvSpPr>
                <a:spLocks noChangeShapeType="1"/>
              </p:cNvSpPr>
              <p:nvPr/>
            </p:nvSpPr>
            <p:spPr bwMode="auto">
              <a:xfrm>
                <a:off x="2177" y="2513"/>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4" name="Line 71"/>
              <p:cNvSpPr>
                <a:spLocks noChangeShapeType="1"/>
              </p:cNvSpPr>
              <p:nvPr/>
            </p:nvSpPr>
            <p:spPr bwMode="auto">
              <a:xfrm>
                <a:off x="2195" y="2495"/>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5" name="Line 72"/>
              <p:cNvSpPr>
                <a:spLocks noChangeShapeType="1"/>
              </p:cNvSpPr>
              <p:nvPr/>
            </p:nvSpPr>
            <p:spPr bwMode="auto">
              <a:xfrm>
                <a:off x="2354" y="2513"/>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6" name="Line 73"/>
              <p:cNvSpPr>
                <a:spLocks noChangeShapeType="1"/>
              </p:cNvSpPr>
              <p:nvPr/>
            </p:nvSpPr>
            <p:spPr bwMode="auto">
              <a:xfrm>
                <a:off x="2372" y="2495"/>
                <a:ext cx="1" cy="36"/>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7" name="Line 74"/>
              <p:cNvSpPr>
                <a:spLocks noChangeShapeType="1"/>
              </p:cNvSpPr>
              <p:nvPr/>
            </p:nvSpPr>
            <p:spPr bwMode="auto">
              <a:xfrm>
                <a:off x="2009"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8" name="Line 75"/>
              <p:cNvSpPr>
                <a:spLocks noChangeShapeType="1"/>
              </p:cNvSpPr>
              <p:nvPr/>
            </p:nvSpPr>
            <p:spPr bwMode="auto">
              <a:xfrm flipH="1">
                <a:off x="2009"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09" name="Line 76"/>
              <p:cNvSpPr>
                <a:spLocks noChangeShapeType="1"/>
              </p:cNvSpPr>
              <p:nvPr/>
            </p:nvSpPr>
            <p:spPr bwMode="auto">
              <a:xfrm>
                <a:off x="2186"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10" name="Line 77"/>
              <p:cNvSpPr>
                <a:spLocks noChangeShapeType="1"/>
              </p:cNvSpPr>
              <p:nvPr/>
            </p:nvSpPr>
            <p:spPr bwMode="auto">
              <a:xfrm flipH="1">
                <a:off x="2186"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11" name="Line 78"/>
              <p:cNvSpPr>
                <a:spLocks noChangeShapeType="1"/>
              </p:cNvSpPr>
              <p:nvPr/>
            </p:nvSpPr>
            <p:spPr bwMode="auto">
              <a:xfrm>
                <a:off x="2363"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12" name="Line 79"/>
              <p:cNvSpPr>
                <a:spLocks noChangeShapeType="1"/>
              </p:cNvSpPr>
              <p:nvPr/>
            </p:nvSpPr>
            <p:spPr bwMode="auto">
              <a:xfrm flipH="1">
                <a:off x="2363" y="2504"/>
                <a:ext cx="18" cy="18"/>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grpSp>
            <p:nvGrpSpPr>
              <p:cNvPr id="4" name="Group 80"/>
              <p:cNvGrpSpPr>
                <a:grpSpLocks/>
              </p:cNvGrpSpPr>
              <p:nvPr/>
            </p:nvGrpSpPr>
            <p:grpSpPr bwMode="auto">
              <a:xfrm>
                <a:off x="2086" y="2881"/>
                <a:ext cx="195" cy="27"/>
                <a:chOff x="2086" y="2881"/>
                <a:chExt cx="195" cy="27"/>
              </a:xfrm>
            </p:grpSpPr>
            <p:grpSp>
              <p:nvGrpSpPr>
                <p:cNvPr id="5" name="Group 81"/>
                <p:cNvGrpSpPr>
                  <a:grpSpLocks/>
                </p:cNvGrpSpPr>
                <p:nvPr/>
              </p:nvGrpSpPr>
              <p:grpSpPr bwMode="auto">
                <a:xfrm>
                  <a:off x="2086" y="2885"/>
                  <a:ext cx="37" cy="23"/>
                  <a:chOff x="2086" y="2885"/>
                  <a:chExt cx="37" cy="23"/>
                </a:xfrm>
              </p:grpSpPr>
              <p:sp>
                <p:nvSpPr>
                  <p:cNvPr id="25802" name="Line 82"/>
                  <p:cNvSpPr>
                    <a:spLocks noChangeShapeType="1"/>
                  </p:cNvSpPr>
                  <p:nvPr/>
                </p:nvSpPr>
                <p:spPr bwMode="auto">
                  <a:xfrm>
                    <a:off x="2086" y="2903"/>
                    <a:ext cx="37"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803" name="Line 83"/>
                  <p:cNvSpPr>
                    <a:spLocks noChangeShapeType="1"/>
                  </p:cNvSpPr>
                  <p:nvPr/>
                </p:nvSpPr>
                <p:spPr bwMode="auto">
                  <a:xfrm>
                    <a:off x="2104" y="2885"/>
                    <a:ext cx="1" cy="23"/>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804" name="Line 84"/>
                  <p:cNvSpPr>
                    <a:spLocks noChangeShapeType="1"/>
                  </p:cNvSpPr>
                  <p:nvPr/>
                </p:nvSpPr>
                <p:spPr bwMode="auto">
                  <a:xfrm>
                    <a:off x="2095"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805" name="Line 85"/>
                  <p:cNvSpPr>
                    <a:spLocks noChangeShapeType="1"/>
                  </p:cNvSpPr>
                  <p:nvPr/>
                </p:nvSpPr>
                <p:spPr bwMode="auto">
                  <a:xfrm flipH="1">
                    <a:off x="2099"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grpSp>
            <p:grpSp>
              <p:nvGrpSpPr>
                <p:cNvPr id="6" name="Group 86"/>
                <p:cNvGrpSpPr>
                  <a:grpSpLocks/>
                </p:cNvGrpSpPr>
                <p:nvPr/>
              </p:nvGrpSpPr>
              <p:grpSpPr bwMode="auto">
                <a:xfrm>
                  <a:off x="2168" y="2881"/>
                  <a:ext cx="36" cy="27"/>
                  <a:chOff x="2168" y="2881"/>
                  <a:chExt cx="36" cy="27"/>
                </a:xfrm>
              </p:grpSpPr>
              <p:sp>
                <p:nvSpPr>
                  <p:cNvPr id="25797" name="Line 87"/>
                  <p:cNvSpPr>
                    <a:spLocks noChangeShapeType="1"/>
                  </p:cNvSpPr>
                  <p:nvPr/>
                </p:nvSpPr>
                <p:spPr bwMode="auto">
                  <a:xfrm flipV="1">
                    <a:off x="2186" y="288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98" name="Line 88"/>
                  <p:cNvSpPr>
                    <a:spLocks noChangeShapeType="1"/>
                  </p:cNvSpPr>
                  <p:nvPr/>
                </p:nvSpPr>
                <p:spPr bwMode="auto">
                  <a:xfrm>
                    <a:off x="2168" y="2903"/>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99" name="Line 89"/>
                  <p:cNvSpPr>
                    <a:spLocks noChangeShapeType="1"/>
                  </p:cNvSpPr>
                  <p:nvPr/>
                </p:nvSpPr>
                <p:spPr bwMode="auto">
                  <a:xfrm>
                    <a:off x="2186" y="2885"/>
                    <a:ext cx="1" cy="23"/>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800" name="Line 90"/>
                  <p:cNvSpPr>
                    <a:spLocks noChangeShapeType="1"/>
                  </p:cNvSpPr>
                  <p:nvPr/>
                </p:nvSpPr>
                <p:spPr bwMode="auto">
                  <a:xfrm>
                    <a:off x="2177"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801" name="Line 91"/>
                  <p:cNvSpPr>
                    <a:spLocks noChangeShapeType="1"/>
                  </p:cNvSpPr>
                  <p:nvPr/>
                </p:nvSpPr>
                <p:spPr bwMode="auto">
                  <a:xfrm flipH="1">
                    <a:off x="2181"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grpSp>
            <p:grpSp>
              <p:nvGrpSpPr>
                <p:cNvPr id="7" name="Group 92"/>
                <p:cNvGrpSpPr>
                  <a:grpSpLocks/>
                </p:cNvGrpSpPr>
                <p:nvPr/>
              </p:nvGrpSpPr>
              <p:grpSpPr bwMode="auto">
                <a:xfrm>
                  <a:off x="2245" y="2885"/>
                  <a:ext cx="36" cy="23"/>
                  <a:chOff x="2245" y="2885"/>
                  <a:chExt cx="36" cy="23"/>
                </a:xfrm>
              </p:grpSpPr>
              <p:sp>
                <p:nvSpPr>
                  <p:cNvPr id="25793" name="Line 93"/>
                  <p:cNvSpPr>
                    <a:spLocks noChangeShapeType="1"/>
                  </p:cNvSpPr>
                  <p:nvPr/>
                </p:nvSpPr>
                <p:spPr bwMode="auto">
                  <a:xfrm>
                    <a:off x="2245" y="2903"/>
                    <a:ext cx="36" cy="1"/>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94" name="Line 94"/>
                  <p:cNvSpPr>
                    <a:spLocks noChangeShapeType="1"/>
                  </p:cNvSpPr>
                  <p:nvPr/>
                </p:nvSpPr>
                <p:spPr bwMode="auto">
                  <a:xfrm>
                    <a:off x="2263" y="2885"/>
                    <a:ext cx="1" cy="23"/>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95" name="Line 95"/>
                  <p:cNvSpPr>
                    <a:spLocks noChangeShapeType="1"/>
                  </p:cNvSpPr>
                  <p:nvPr/>
                </p:nvSpPr>
                <p:spPr bwMode="auto">
                  <a:xfrm>
                    <a:off x="2254"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sp>
                <p:nvSpPr>
                  <p:cNvPr id="25796" name="Line 96"/>
                  <p:cNvSpPr>
                    <a:spLocks noChangeShapeType="1"/>
                  </p:cNvSpPr>
                  <p:nvPr/>
                </p:nvSpPr>
                <p:spPr bwMode="auto">
                  <a:xfrm flipH="1">
                    <a:off x="2258" y="2894"/>
                    <a:ext cx="14" cy="14"/>
                  </a:xfrm>
                  <a:prstGeom prst="line">
                    <a:avLst/>
                  </a:prstGeom>
                  <a:noFill/>
                  <a:ln w="0">
                    <a:solidFill>
                      <a:srgbClr val="0000FF"/>
                    </a:solidFill>
                    <a:round/>
                    <a:headEnd/>
                    <a:tailEnd/>
                  </a:ln>
                </p:spPr>
                <p:txBody>
                  <a:bodyPr/>
                  <a:lstStyle/>
                  <a:p>
                    <a:endParaRPr lang="en-US">
                      <a:solidFill>
                        <a:srgbClr val="000000"/>
                      </a:solidFill>
                      <a:latin typeface="Tahoma" pitchFamily="34" charset="0"/>
                    </a:endParaRPr>
                  </a:p>
                </p:txBody>
              </p:sp>
            </p:grpSp>
          </p:grpSp>
          <p:sp>
            <p:nvSpPr>
              <p:cNvPr id="25714" name="Line 97"/>
              <p:cNvSpPr>
                <a:spLocks noChangeShapeType="1"/>
              </p:cNvSpPr>
              <p:nvPr/>
            </p:nvSpPr>
            <p:spPr bwMode="auto">
              <a:xfrm>
                <a:off x="1941" y="2512"/>
                <a:ext cx="1969"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15" name="Rectangle 98"/>
              <p:cNvSpPr>
                <a:spLocks noChangeArrowheads="1"/>
              </p:cNvSpPr>
              <p:nvPr/>
            </p:nvSpPr>
            <p:spPr bwMode="auto">
              <a:xfrm>
                <a:off x="1928" y="2521"/>
                <a:ext cx="41"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a:t>
                </a:r>
                <a:endParaRPr lang="en-US" sz="3600" b="1">
                  <a:solidFill>
                    <a:srgbClr val="000000"/>
                  </a:solidFill>
                  <a:latin typeface="Arial" charset="0"/>
                </a:endParaRPr>
              </a:p>
            </p:txBody>
          </p:sp>
          <p:sp>
            <p:nvSpPr>
              <p:cNvPr id="25716" name="Rectangle 99"/>
              <p:cNvSpPr>
                <a:spLocks noChangeArrowheads="1"/>
              </p:cNvSpPr>
              <p:nvPr/>
            </p:nvSpPr>
            <p:spPr bwMode="auto">
              <a:xfrm>
                <a:off x="2132" y="2521"/>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0.05</a:t>
                </a:r>
                <a:endParaRPr lang="en-US" sz="3600" b="1">
                  <a:solidFill>
                    <a:srgbClr val="000000"/>
                  </a:solidFill>
                  <a:latin typeface="Arial" charset="0"/>
                </a:endParaRPr>
              </a:p>
            </p:txBody>
          </p:sp>
          <p:sp>
            <p:nvSpPr>
              <p:cNvPr id="25717" name="Line 100"/>
              <p:cNvSpPr>
                <a:spLocks noChangeShapeType="1"/>
              </p:cNvSpPr>
              <p:nvPr/>
            </p:nvSpPr>
            <p:spPr bwMode="auto">
              <a:xfrm flipV="1">
                <a:off x="2431"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18" name="Rectangle 101"/>
              <p:cNvSpPr>
                <a:spLocks noChangeArrowheads="1"/>
              </p:cNvSpPr>
              <p:nvPr/>
            </p:nvSpPr>
            <p:spPr bwMode="auto">
              <a:xfrm>
                <a:off x="2390" y="2521"/>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a:t>
                </a:r>
                <a:endParaRPr lang="en-US" sz="3600" b="1">
                  <a:solidFill>
                    <a:srgbClr val="000000"/>
                  </a:solidFill>
                  <a:latin typeface="Arial" charset="0"/>
                </a:endParaRPr>
              </a:p>
            </p:txBody>
          </p:sp>
          <p:sp>
            <p:nvSpPr>
              <p:cNvPr id="25719" name="Line 102"/>
              <p:cNvSpPr>
                <a:spLocks noChangeShapeType="1"/>
              </p:cNvSpPr>
              <p:nvPr/>
            </p:nvSpPr>
            <p:spPr bwMode="auto">
              <a:xfrm flipV="1">
                <a:off x="2676"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20" name="Rectangle 103"/>
              <p:cNvSpPr>
                <a:spLocks noChangeArrowheads="1"/>
              </p:cNvSpPr>
              <p:nvPr/>
            </p:nvSpPr>
            <p:spPr bwMode="auto">
              <a:xfrm>
                <a:off x="2621" y="2521"/>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0.15</a:t>
                </a:r>
                <a:endParaRPr lang="en-US" sz="3600" b="1">
                  <a:solidFill>
                    <a:srgbClr val="000000"/>
                  </a:solidFill>
                  <a:latin typeface="Arial" charset="0"/>
                </a:endParaRPr>
              </a:p>
            </p:txBody>
          </p:sp>
          <p:sp>
            <p:nvSpPr>
              <p:cNvPr id="25721" name="Line 104"/>
              <p:cNvSpPr>
                <a:spLocks noChangeShapeType="1"/>
              </p:cNvSpPr>
              <p:nvPr/>
            </p:nvSpPr>
            <p:spPr bwMode="auto">
              <a:xfrm flipV="1">
                <a:off x="2925"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22" name="Rectangle 105"/>
              <p:cNvSpPr>
                <a:spLocks noChangeArrowheads="1"/>
              </p:cNvSpPr>
              <p:nvPr/>
            </p:nvSpPr>
            <p:spPr bwMode="auto">
              <a:xfrm>
                <a:off x="2885" y="2521"/>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a:t>
                </a:r>
                <a:endParaRPr lang="en-US" sz="3600" b="1">
                  <a:solidFill>
                    <a:srgbClr val="000000"/>
                  </a:solidFill>
                  <a:latin typeface="Arial" charset="0"/>
                </a:endParaRPr>
              </a:p>
            </p:txBody>
          </p:sp>
          <p:sp>
            <p:nvSpPr>
              <p:cNvPr id="25723" name="Line 106"/>
              <p:cNvSpPr>
                <a:spLocks noChangeShapeType="1"/>
              </p:cNvSpPr>
              <p:nvPr/>
            </p:nvSpPr>
            <p:spPr bwMode="auto">
              <a:xfrm flipV="1">
                <a:off x="3170"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24" name="Rectangle 107"/>
              <p:cNvSpPr>
                <a:spLocks noChangeArrowheads="1"/>
              </p:cNvSpPr>
              <p:nvPr/>
            </p:nvSpPr>
            <p:spPr bwMode="auto">
              <a:xfrm>
                <a:off x="3116" y="2521"/>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0.25</a:t>
                </a:r>
                <a:endParaRPr lang="en-US" sz="3600" b="1">
                  <a:solidFill>
                    <a:srgbClr val="000000"/>
                  </a:solidFill>
                  <a:latin typeface="Arial" charset="0"/>
                </a:endParaRPr>
              </a:p>
            </p:txBody>
          </p:sp>
          <p:sp>
            <p:nvSpPr>
              <p:cNvPr id="25725" name="Line 108"/>
              <p:cNvSpPr>
                <a:spLocks noChangeShapeType="1"/>
              </p:cNvSpPr>
              <p:nvPr/>
            </p:nvSpPr>
            <p:spPr bwMode="auto">
              <a:xfrm flipV="1">
                <a:off x="3415"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26" name="Rectangle 109"/>
              <p:cNvSpPr>
                <a:spLocks noChangeArrowheads="1"/>
              </p:cNvSpPr>
              <p:nvPr/>
            </p:nvSpPr>
            <p:spPr bwMode="auto">
              <a:xfrm>
                <a:off x="3374" y="2521"/>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a:t>
                </a:r>
                <a:endParaRPr lang="en-US" sz="3600" b="1">
                  <a:solidFill>
                    <a:srgbClr val="000000"/>
                  </a:solidFill>
                  <a:latin typeface="Arial" charset="0"/>
                </a:endParaRPr>
              </a:p>
            </p:txBody>
          </p:sp>
          <p:sp>
            <p:nvSpPr>
              <p:cNvPr id="25727" name="Line 110"/>
              <p:cNvSpPr>
                <a:spLocks noChangeShapeType="1"/>
              </p:cNvSpPr>
              <p:nvPr/>
            </p:nvSpPr>
            <p:spPr bwMode="auto">
              <a:xfrm flipV="1">
                <a:off x="3660"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28" name="Rectangle 111"/>
              <p:cNvSpPr>
                <a:spLocks noChangeArrowheads="1"/>
              </p:cNvSpPr>
              <p:nvPr/>
            </p:nvSpPr>
            <p:spPr bwMode="auto">
              <a:xfrm>
                <a:off x="3606" y="2521"/>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0.35</a:t>
                </a:r>
                <a:endParaRPr lang="en-US" sz="3600" b="1">
                  <a:solidFill>
                    <a:srgbClr val="000000"/>
                  </a:solidFill>
                  <a:latin typeface="Arial" charset="0"/>
                </a:endParaRPr>
              </a:p>
            </p:txBody>
          </p:sp>
          <p:sp>
            <p:nvSpPr>
              <p:cNvPr id="25729" name="Line 112"/>
              <p:cNvSpPr>
                <a:spLocks noChangeShapeType="1"/>
              </p:cNvSpPr>
              <p:nvPr/>
            </p:nvSpPr>
            <p:spPr bwMode="auto">
              <a:xfrm flipV="1">
                <a:off x="3910" y="2485"/>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0" name="Rectangle 113"/>
              <p:cNvSpPr>
                <a:spLocks noChangeArrowheads="1"/>
              </p:cNvSpPr>
              <p:nvPr/>
            </p:nvSpPr>
            <p:spPr bwMode="auto">
              <a:xfrm>
                <a:off x="3869" y="2521"/>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0.4</a:t>
                </a:r>
                <a:endParaRPr lang="en-US" sz="3600" b="1">
                  <a:solidFill>
                    <a:srgbClr val="000000"/>
                  </a:solidFill>
                  <a:latin typeface="Arial" charset="0"/>
                </a:endParaRPr>
              </a:p>
            </p:txBody>
          </p:sp>
          <p:sp>
            <p:nvSpPr>
              <p:cNvPr id="25731" name="Line 114"/>
              <p:cNvSpPr>
                <a:spLocks noChangeShapeType="1"/>
              </p:cNvSpPr>
              <p:nvPr/>
            </p:nvSpPr>
            <p:spPr bwMode="auto">
              <a:xfrm>
                <a:off x="1941" y="2507"/>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2" name="Line 115"/>
              <p:cNvSpPr>
                <a:spLocks noChangeShapeType="1"/>
              </p:cNvSpPr>
              <p:nvPr/>
            </p:nvSpPr>
            <p:spPr bwMode="auto">
              <a:xfrm flipH="1">
                <a:off x="3887" y="2507"/>
                <a:ext cx="23"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3" name="Line 116"/>
              <p:cNvSpPr>
                <a:spLocks noChangeShapeType="1"/>
              </p:cNvSpPr>
              <p:nvPr/>
            </p:nvSpPr>
            <p:spPr bwMode="auto">
              <a:xfrm>
                <a:off x="1941" y="2128"/>
                <a:ext cx="1969"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4" name="Rectangle 117"/>
              <p:cNvSpPr>
                <a:spLocks noChangeArrowheads="1"/>
              </p:cNvSpPr>
              <p:nvPr/>
            </p:nvSpPr>
            <p:spPr bwMode="auto">
              <a:xfrm>
                <a:off x="1928" y="2137"/>
                <a:ext cx="41"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a:t>
                </a:r>
                <a:endParaRPr lang="en-US" sz="3600" b="1">
                  <a:solidFill>
                    <a:srgbClr val="000000"/>
                  </a:solidFill>
                  <a:latin typeface="Arial" charset="0"/>
                </a:endParaRPr>
              </a:p>
            </p:txBody>
          </p:sp>
          <p:sp>
            <p:nvSpPr>
              <p:cNvPr id="25735" name="Rectangle 118"/>
              <p:cNvSpPr>
                <a:spLocks noChangeArrowheads="1"/>
              </p:cNvSpPr>
              <p:nvPr/>
            </p:nvSpPr>
            <p:spPr bwMode="auto">
              <a:xfrm>
                <a:off x="2132" y="2137"/>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0.05</a:t>
                </a:r>
                <a:endParaRPr lang="en-US" sz="3600" b="1">
                  <a:solidFill>
                    <a:srgbClr val="000000"/>
                  </a:solidFill>
                  <a:latin typeface="Arial" charset="0"/>
                </a:endParaRPr>
              </a:p>
            </p:txBody>
          </p:sp>
          <p:sp>
            <p:nvSpPr>
              <p:cNvPr id="25736" name="Line 119"/>
              <p:cNvSpPr>
                <a:spLocks noChangeShapeType="1"/>
              </p:cNvSpPr>
              <p:nvPr/>
            </p:nvSpPr>
            <p:spPr bwMode="auto">
              <a:xfrm flipV="1">
                <a:off x="2431"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7" name="Rectangle 120"/>
              <p:cNvSpPr>
                <a:spLocks noChangeArrowheads="1"/>
              </p:cNvSpPr>
              <p:nvPr/>
            </p:nvSpPr>
            <p:spPr bwMode="auto">
              <a:xfrm>
                <a:off x="2390" y="2137"/>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a:t>
                </a:r>
                <a:endParaRPr lang="en-US" sz="3600" b="1">
                  <a:solidFill>
                    <a:srgbClr val="000000"/>
                  </a:solidFill>
                  <a:latin typeface="Arial" charset="0"/>
                </a:endParaRPr>
              </a:p>
            </p:txBody>
          </p:sp>
          <p:sp>
            <p:nvSpPr>
              <p:cNvPr id="25738" name="Line 121"/>
              <p:cNvSpPr>
                <a:spLocks noChangeShapeType="1"/>
              </p:cNvSpPr>
              <p:nvPr/>
            </p:nvSpPr>
            <p:spPr bwMode="auto">
              <a:xfrm flipV="1">
                <a:off x="2676"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39" name="Rectangle 122"/>
              <p:cNvSpPr>
                <a:spLocks noChangeArrowheads="1"/>
              </p:cNvSpPr>
              <p:nvPr/>
            </p:nvSpPr>
            <p:spPr bwMode="auto">
              <a:xfrm>
                <a:off x="2621" y="2137"/>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0.15</a:t>
                </a:r>
                <a:endParaRPr lang="en-US" sz="3600" b="1">
                  <a:solidFill>
                    <a:srgbClr val="000000"/>
                  </a:solidFill>
                  <a:latin typeface="Arial" charset="0"/>
                </a:endParaRPr>
              </a:p>
            </p:txBody>
          </p:sp>
          <p:sp>
            <p:nvSpPr>
              <p:cNvPr id="25740" name="Line 123"/>
              <p:cNvSpPr>
                <a:spLocks noChangeShapeType="1"/>
              </p:cNvSpPr>
              <p:nvPr/>
            </p:nvSpPr>
            <p:spPr bwMode="auto">
              <a:xfrm flipV="1">
                <a:off x="2925"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41" name="Rectangle 124"/>
              <p:cNvSpPr>
                <a:spLocks noChangeArrowheads="1"/>
              </p:cNvSpPr>
              <p:nvPr/>
            </p:nvSpPr>
            <p:spPr bwMode="auto">
              <a:xfrm>
                <a:off x="2885" y="2137"/>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a:t>
                </a:r>
                <a:endParaRPr lang="en-US" sz="3600" b="1">
                  <a:solidFill>
                    <a:srgbClr val="000000"/>
                  </a:solidFill>
                  <a:latin typeface="Arial" charset="0"/>
                </a:endParaRPr>
              </a:p>
            </p:txBody>
          </p:sp>
          <p:sp>
            <p:nvSpPr>
              <p:cNvPr id="25742" name="Line 125"/>
              <p:cNvSpPr>
                <a:spLocks noChangeShapeType="1"/>
              </p:cNvSpPr>
              <p:nvPr/>
            </p:nvSpPr>
            <p:spPr bwMode="auto">
              <a:xfrm flipV="1">
                <a:off x="3170"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43" name="Rectangle 126"/>
              <p:cNvSpPr>
                <a:spLocks noChangeArrowheads="1"/>
              </p:cNvSpPr>
              <p:nvPr/>
            </p:nvSpPr>
            <p:spPr bwMode="auto">
              <a:xfrm>
                <a:off x="3116" y="2137"/>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0.25</a:t>
                </a:r>
                <a:endParaRPr lang="en-US" sz="3600" b="1">
                  <a:solidFill>
                    <a:srgbClr val="000000"/>
                  </a:solidFill>
                  <a:latin typeface="Arial" charset="0"/>
                </a:endParaRPr>
              </a:p>
            </p:txBody>
          </p:sp>
          <p:sp>
            <p:nvSpPr>
              <p:cNvPr id="25744" name="Line 127"/>
              <p:cNvSpPr>
                <a:spLocks noChangeShapeType="1"/>
              </p:cNvSpPr>
              <p:nvPr/>
            </p:nvSpPr>
            <p:spPr bwMode="auto">
              <a:xfrm flipV="1">
                <a:off x="3415"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45" name="Rectangle 128"/>
              <p:cNvSpPr>
                <a:spLocks noChangeArrowheads="1"/>
              </p:cNvSpPr>
              <p:nvPr/>
            </p:nvSpPr>
            <p:spPr bwMode="auto">
              <a:xfrm>
                <a:off x="3374" y="2137"/>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a:t>
                </a:r>
                <a:endParaRPr lang="en-US" sz="3600" b="1">
                  <a:solidFill>
                    <a:srgbClr val="000000"/>
                  </a:solidFill>
                  <a:latin typeface="Arial" charset="0"/>
                </a:endParaRPr>
              </a:p>
            </p:txBody>
          </p:sp>
          <p:sp>
            <p:nvSpPr>
              <p:cNvPr id="25746" name="Line 129"/>
              <p:cNvSpPr>
                <a:spLocks noChangeShapeType="1"/>
              </p:cNvSpPr>
              <p:nvPr/>
            </p:nvSpPr>
            <p:spPr bwMode="auto">
              <a:xfrm flipV="1">
                <a:off x="3660"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47" name="Rectangle 130"/>
              <p:cNvSpPr>
                <a:spLocks noChangeArrowheads="1"/>
              </p:cNvSpPr>
              <p:nvPr/>
            </p:nvSpPr>
            <p:spPr bwMode="auto">
              <a:xfrm>
                <a:off x="3606" y="2137"/>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0.35</a:t>
                </a:r>
                <a:endParaRPr lang="en-US" sz="3600" b="1">
                  <a:solidFill>
                    <a:srgbClr val="000000"/>
                  </a:solidFill>
                  <a:latin typeface="Arial" charset="0"/>
                </a:endParaRPr>
              </a:p>
            </p:txBody>
          </p:sp>
          <p:sp>
            <p:nvSpPr>
              <p:cNvPr id="25748" name="Line 131"/>
              <p:cNvSpPr>
                <a:spLocks noChangeShapeType="1"/>
              </p:cNvSpPr>
              <p:nvPr/>
            </p:nvSpPr>
            <p:spPr bwMode="auto">
              <a:xfrm flipV="1">
                <a:off x="3910" y="2101"/>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49" name="Rectangle 132"/>
              <p:cNvSpPr>
                <a:spLocks noChangeArrowheads="1"/>
              </p:cNvSpPr>
              <p:nvPr/>
            </p:nvSpPr>
            <p:spPr bwMode="auto">
              <a:xfrm>
                <a:off x="3869" y="2137"/>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0.4</a:t>
                </a:r>
                <a:endParaRPr lang="en-US" sz="3600" b="1">
                  <a:solidFill>
                    <a:srgbClr val="000000"/>
                  </a:solidFill>
                  <a:latin typeface="Arial" charset="0"/>
                </a:endParaRPr>
              </a:p>
            </p:txBody>
          </p:sp>
          <p:sp>
            <p:nvSpPr>
              <p:cNvPr id="25750" name="Line 133"/>
              <p:cNvSpPr>
                <a:spLocks noChangeShapeType="1"/>
              </p:cNvSpPr>
              <p:nvPr/>
            </p:nvSpPr>
            <p:spPr bwMode="auto">
              <a:xfrm>
                <a:off x="1941" y="2123"/>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51" name="Line 134"/>
              <p:cNvSpPr>
                <a:spLocks noChangeShapeType="1"/>
              </p:cNvSpPr>
              <p:nvPr/>
            </p:nvSpPr>
            <p:spPr bwMode="auto">
              <a:xfrm flipH="1">
                <a:off x="3887" y="2123"/>
                <a:ext cx="23"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52" name="Line 135"/>
              <p:cNvSpPr>
                <a:spLocks noChangeShapeType="1"/>
              </p:cNvSpPr>
              <p:nvPr/>
            </p:nvSpPr>
            <p:spPr bwMode="auto">
              <a:xfrm>
                <a:off x="1941" y="1736"/>
                <a:ext cx="1969"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53" name="Rectangle 136"/>
              <p:cNvSpPr>
                <a:spLocks noChangeArrowheads="1"/>
              </p:cNvSpPr>
              <p:nvPr/>
            </p:nvSpPr>
            <p:spPr bwMode="auto">
              <a:xfrm>
                <a:off x="1928" y="1745"/>
                <a:ext cx="41"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a:t>
                </a:r>
                <a:endParaRPr lang="en-US" sz="3600" b="1">
                  <a:solidFill>
                    <a:srgbClr val="000000"/>
                  </a:solidFill>
                  <a:latin typeface="Arial" charset="0"/>
                </a:endParaRPr>
              </a:p>
            </p:txBody>
          </p:sp>
          <p:sp>
            <p:nvSpPr>
              <p:cNvPr id="25754" name="Rectangle 137"/>
              <p:cNvSpPr>
                <a:spLocks noChangeArrowheads="1"/>
              </p:cNvSpPr>
              <p:nvPr/>
            </p:nvSpPr>
            <p:spPr bwMode="auto">
              <a:xfrm>
                <a:off x="2132" y="1745"/>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0.05</a:t>
                </a:r>
                <a:endParaRPr lang="en-US" sz="3600" b="1">
                  <a:solidFill>
                    <a:srgbClr val="000000"/>
                  </a:solidFill>
                  <a:latin typeface="Arial" charset="0"/>
                </a:endParaRPr>
              </a:p>
            </p:txBody>
          </p:sp>
          <p:sp>
            <p:nvSpPr>
              <p:cNvPr id="25755" name="Line 138"/>
              <p:cNvSpPr>
                <a:spLocks noChangeShapeType="1"/>
              </p:cNvSpPr>
              <p:nvPr/>
            </p:nvSpPr>
            <p:spPr bwMode="auto">
              <a:xfrm flipV="1">
                <a:off x="2431"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56" name="Rectangle 139"/>
              <p:cNvSpPr>
                <a:spLocks noChangeArrowheads="1"/>
              </p:cNvSpPr>
              <p:nvPr/>
            </p:nvSpPr>
            <p:spPr bwMode="auto">
              <a:xfrm>
                <a:off x="2390" y="1745"/>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a:t>
                </a:r>
                <a:endParaRPr lang="en-US" sz="3600" b="1">
                  <a:solidFill>
                    <a:srgbClr val="000000"/>
                  </a:solidFill>
                  <a:latin typeface="Arial" charset="0"/>
                </a:endParaRPr>
              </a:p>
            </p:txBody>
          </p:sp>
          <p:sp>
            <p:nvSpPr>
              <p:cNvPr id="25757" name="Line 140"/>
              <p:cNvSpPr>
                <a:spLocks noChangeShapeType="1"/>
              </p:cNvSpPr>
              <p:nvPr/>
            </p:nvSpPr>
            <p:spPr bwMode="auto">
              <a:xfrm flipV="1">
                <a:off x="2676"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58" name="Rectangle 141"/>
              <p:cNvSpPr>
                <a:spLocks noChangeArrowheads="1"/>
              </p:cNvSpPr>
              <p:nvPr/>
            </p:nvSpPr>
            <p:spPr bwMode="auto">
              <a:xfrm>
                <a:off x="2621" y="1745"/>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0.15</a:t>
                </a:r>
                <a:endParaRPr lang="en-US" sz="3600" b="1">
                  <a:solidFill>
                    <a:srgbClr val="000000"/>
                  </a:solidFill>
                  <a:latin typeface="Arial" charset="0"/>
                </a:endParaRPr>
              </a:p>
            </p:txBody>
          </p:sp>
          <p:sp>
            <p:nvSpPr>
              <p:cNvPr id="25759" name="Line 142"/>
              <p:cNvSpPr>
                <a:spLocks noChangeShapeType="1"/>
              </p:cNvSpPr>
              <p:nvPr/>
            </p:nvSpPr>
            <p:spPr bwMode="auto">
              <a:xfrm flipV="1">
                <a:off x="2925"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60" name="Rectangle 143"/>
              <p:cNvSpPr>
                <a:spLocks noChangeArrowheads="1"/>
              </p:cNvSpPr>
              <p:nvPr/>
            </p:nvSpPr>
            <p:spPr bwMode="auto">
              <a:xfrm>
                <a:off x="2885" y="1745"/>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a:t>
                </a:r>
                <a:endParaRPr lang="en-US" sz="3600" b="1">
                  <a:solidFill>
                    <a:srgbClr val="000000"/>
                  </a:solidFill>
                  <a:latin typeface="Arial" charset="0"/>
                </a:endParaRPr>
              </a:p>
            </p:txBody>
          </p:sp>
          <p:sp>
            <p:nvSpPr>
              <p:cNvPr id="25761" name="Line 144"/>
              <p:cNvSpPr>
                <a:spLocks noChangeShapeType="1"/>
              </p:cNvSpPr>
              <p:nvPr/>
            </p:nvSpPr>
            <p:spPr bwMode="auto">
              <a:xfrm flipV="1">
                <a:off x="3170"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62" name="Rectangle 145"/>
              <p:cNvSpPr>
                <a:spLocks noChangeArrowheads="1"/>
              </p:cNvSpPr>
              <p:nvPr/>
            </p:nvSpPr>
            <p:spPr bwMode="auto">
              <a:xfrm>
                <a:off x="3116" y="1745"/>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0.25</a:t>
                </a:r>
                <a:endParaRPr lang="en-US" sz="3600" b="1">
                  <a:solidFill>
                    <a:srgbClr val="000000"/>
                  </a:solidFill>
                  <a:latin typeface="Arial" charset="0"/>
                </a:endParaRPr>
              </a:p>
            </p:txBody>
          </p:sp>
          <p:sp>
            <p:nvSpPr>
              <p:cNvPr id="25763" name="Line 146"/>
              <p:cNvSpPr>
                <a:spLocks noChangeShapeType="1"/>
              </p:cNvSpPr>
              <p:nvPr/>
            </p:nvSpPr>
            <p:spPr bwMode="auto">
              <a:xfrm flipV="1">
                <a:off x="3415"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64" name="Rectangle 147"/>
              <p:cNvSpPr>
                <a:spLocks noChangeArrowheads="1"/>
              </p:cNvSpPr>
              <p:nvPr/>
            </p:nvSpPr>
            <p:spPr bwMode="auto">
              <a:xfrm>
                <a:off x="3374" y="1745"/>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a:t>
                </a:r>
                <a:endParaRPr lang="en-US" sz="3600" b="1">
                  <a:solidFill>
                    <a:srgbClr val="000000"/>
                  </a:solidFill>
                  <a:latin typeface="Arial" charset="0"/>
                </a:endParaRPr>
              </a:p>
            </p:txBody>
          </p:sp>
          <p:sp>
            <p:nvSpPr>
              <p:cNvPr id="25765" name="Line 148"/>
              <p:cNvSpPr>
                <a:spLocks noChangeShapeType="1"/>
              </p:cNvSpPr>
              <p:nvPr/>
            </p:nvSpPr>
            <p:spPr bwMode="auto">
              <a:xfrm flipV="1">
                <a:off x="3660"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66" name="Rectangle 149"/>
              <p:cNvSpPr>
                <a:spLocks noChangeArrowheads="1"/>
              </p:cNvSpPr>
              <p:nvPr/>
            </p:nvSpPr>
            <p:spPr bwMode="auto">
              <a:xfrm>
                <a:off x="3606" y="1745"/>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0.35</a:t>
                </a:r>
                <a:endParaRPr lang="en-US" sz="3600" b="1">
                  <a:solidFill>
                    <a:srgbClr val="000000"/>
                  </a:solidFill>
                  <a:latin typeface="Arial" charset="0"/>
                </a:endParaRPr>
              </a:p>
            </p:txBody>
          </p:sp>
          <p:sp>
            <p:nvSpPr>
              <p:cNvPr id="25767" name="Line 150"/>
              <p:cNvSpPr>
                <a:spLocks noChangeShapeType="1"/>
              </p:cNvSpPr>
              <p:nvPr/>
            </p:nvSpPr>
            <p:spPr bwMode="auto">
              <a:xfrm flipV="1">
                <a:off x="3910" y="1709"/>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68" name="Rectangle 151"/>
              <p:cNvSpPr>
                <a:spLocks noChangeArrowheads="1"/>
              </p:cNvSpPr>
              <p:nvPr/>
            </p:nvSpPr>
            <p:spPr bwMode="auto">
              <a:xfrm>
                <a:off x="3869" y="1745"/>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0.4</a:t>
                </a:r>
                <a:endParaRPr lang="en-US" sz="3600" b="1">
                  <a:solidFill>
                    <a:srgbClr val="000000"/>
                  </a:solidFill>
                  <a:latin typeface="Arial" charset="0"/>
                </a:endParaRPr>
              </a:p>
            </p:txBody>
          </p:sp>
          <p:sp>
            <p:nvSpPr>
              <p:cNvPr id="25769" name="Line 152"/>
              <p:cNvSpPr>
                <a:spLocks noChangeShapeType="1"/>
              </p:cNvSpPr>
              <p:nvPr/>
            </p:nvSpPr>
            <p:spPr bwMode="auto">
              <a:xfrm>
                <a:off x="1941" y="1731"/>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0" name="Line 153"/>
              <p:cNvSpPr>
                <a:spLocks noChangeShapeType="1"/>
              </p:cNvSpPr>
              <p:nvPr/>
            </p:nvSpPr>
            <p:spPr bwMode="auto">
              <a:xfrm flipH="1">
                <a:off x="3887" y="1731"/>
                <a:ext cx="23"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1" name="Line 154"/>
              <p:cNvSpPr>
                <a:spLocks noChangeShapeType="1"/>
              </p:cNvSpPr>
              <p:nvPr/>
            </p:nvSpPr>
            <p:spPr bwMode="auto">
              <a:xfrm>
                <a:off x="1941" y="1351"/>
                <a:ext cx="1969"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2" name="Rectangle 155"/>
              <p:cNvSpPr>
                <a:spLocks noChangeArrowheads="1"/>
              </p:cNvSpPr>
              <p:nvPr/>
            </p:nvSpPr>
            <p:spPr bwMode="auto">
              <a:xfrm>
                <a:off x="1928" y="1360"/>
                <a:ext cx="41"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a:t>
                </a:r>
                <a:endParaRPr lang="en-US" sz="3600" b="1">
                  <a:solidFill>
                    <a:srgbClr val="000000"/>
                  </a:solidFill>
                  <a:latin typeface="Arial" charset="0"/>
                </a:endParaRPr>
              </a:p>
            </p:txBody>
          </p:sp>
          <p:sp>
            <p:nvSpPr>
              <p:cNvPr id="25773" name="Rectangle 156"/>
              <p:cNvSpPr>
                <a:spLocks noChangeArrowheads="1"/>
              </p:cNvSpPr>
              <p:nvPr/>
            </p:nvSpPr>
            <p:spPr bwMode="auto">
              <a:xfrm>
                <a:off x="2132" y="1360"/>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0.05</a:t>
                </a:r>
                <a:endParaRPr lang="en-US" sz="3600" b="1">
                  <a:solidFill>
                    <a:srgbClr val="000000"/>
                  </a:solidFill>
                  <a:latin typeface="Arial" charset="0"/>
                </a:endParaRPr>
              </a:p>
            </p:txBody>
          </p:sp>
          <p:sp>
            <p:nvSpPr>
              <p:cNvPr id="25774" name="Line 157"/>
              <p:cNvSpPr>
                <a:spLocks noChangeShapeType="1"/>
              </p:cNvSpPr>
              <p:nvPr/>
            </p:nvSpPr>
            <p:spPr bwMode="auto">
              <a:xfrm flipV="1">
                <a:off x="2431"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5" name="Rectangle 158"/>
              <p:cNvSpPr>
                <a:spLocks noChangeArrowheads="1"/>
              </p:cNvSpPr>
              <p:nvPr/>
            </p:nvSpPr>
            <p:spPr bwMode="auto">
              <a:xfrm>
                <a:off x="2390" y="1360"/>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a:t>
                </a:r>
                <a:endParaRPr lang="en-US" sz="3600" b="1">
                  <a:solidFill>
                    <a:srgbClr val="000000"/>
                  </a:solidFill>
                  <a:latin typeface="Arial" charset="0"/>
                </a:endParaRPr>
              </a:p>
            </p:txBody>
          </p:sp>
          <p:sp>
            <p:nvSpPr>
              <p:cNvPr id="25776" name="Line 159"/>
              <p:cNvSpPr>
                <a:spLocks noChangeShapeType="1"/>
              </p:cNvSpPr>
              <p:nvPr/>
            </p:nvSpPr>
            <p:spPr bwMode="auto">
              <a:xfrm flipV="1">
                <a:off x="2676"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7" name="Rectangle 160"/>
              <p:cNvSpPr>
                <a:spLocks noChangeArrowheads="1"/>
              </p:cNvSpPr>
              <p:nvPr/>
            </p:nvSpPr>
            <p:spPr bwMode="auto">
              <a:xfrm>
                <a:off x="2621" y="1360"/>
                <a:ext cx="143"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0.15</a:t>
                </a:r>
                <a:endParaRPr lang="en-US" sz="3600" b="1">
                  <a:solidFill>
                    <a:srgbClr val="000000"/>
                  </a:solidFill>
                  <a:latin typeface="Arial" charset="0"/>
                </a:endParaRPr>
              </a:p>
            </p:txBody>
          </p:sp>
          <p:sp>
            <p:nvSpPr>
              <p:cNvPr id="25778" name="Line 161"/>
              <p:cNvSpPr>
                <a:spLocks noChangeShapeType="1"/>
              </p:cNvSpPr>
              <p:nvPr/>
            </p:nvSpPr>
            <p:spPr bwMode="auto">
              <a:xfrm flipV="1">
                <a:off x="2925"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79" name="Rectangle 162"/>
              <p:cNvSpPr>
                <a:spLocks noChangeArrowheads="1"/>
              </p:cNvSpPr>
              <p:nvPr/>
            </p:nvSpPr>
            <p:spPr bwMode="auto">
              <a:xfrm>
                <a:off x="2885" y="1360"/>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a:t>
                </a:r>
                <a:endParaRPr lang="en-US" sz="3600" b="1">
                  <a:solidFill>
                    <a:srgbClr val="000000"/>
                  </a:solidFill>
                  <a:latin typeface="Arial" charset="0"/>
                </a:endParaRPr>
              </a:p>
            </p:txBody>
          </p:sp>
          <p:sp>
            <p:nvSpPr>
              <p:cNvPr id="25780" name="Line 163"/>
              <p:cNvSpPr>
                <a:spLocks noChangeShapeType="1"/>
              </p:cNvSpPr>
              <p:nvPr/>
            </p:nvSpPr>
            <p:spPr bwMode="auto">
              <a:xfrm flipV="1">
                <a:off x="3170"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81" name="Rectangle 164"/>
              <p:cNvSpPr>
                <a:spLocks noChangeArrowheads="1"/>
              </p:cNvSpPr>
              <p:nvPr/>
            </p:nvSpPr>
            <p:spPr bwMode="auto">
              <a:xfrm>
                <a:off x="3116" y="1360"/>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0.25</a:t>
                </a:r>
                <a:endParaRPr lang="en-US" sz="3600" b="1">
                  <a:solidFill>
                    <a:srgbClr val="000000"/>
                  </a:solidFill>
                  <a:latin typeface="Arial" charset="0"/>
                </a:endParaRPr>
              </a:p>
            </p:txBody>
          </p:sp>
          <p:sp>
            <p:nvSpPr>
              <p:cNvPr id="25782" name="Line 165"/>
              <p:cNvSpPr>
                <a:spLocks noChangeShapeType="1"/>
              </p:cNvSpPr>
              <p:nvPr/>
            </p:nvSpPr>
            <p:spPr bwMode="auto">
              <a:xfrm flipV="1">
                <a:off x="3415"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83" name="Rectangle 166"/>
              <p:cNvSpPr>
                <a:spLocks noChangeArrowheads="1"/>
              </p:cNvSpPr>
              <p:nvPr/>
            </p:nvSpPr>
            <p:spPr bwMode="auto">
              <a:xfrm>
                <a:off x="3374" y="1360"/>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a:t>
                </a:r>
                <a:endParaRPr lang="en-US" sz="3600" b="1">
                  <a:solidFill>
                    <a:srgbClr val="000000"/>
                  </a:solidFill>
                  <a:latin typeface="Arial" charset="0"/>
                </a:endParaRPr>
              </a:p>
            </p:txBody>
          </p:sp>
          <p:sp>
            <p:nvSpPr>
              <p:cNvPr id="25784" name="Line 167"/>
              <p:cNvSpPr>
                <a:spLocks noChangeShapeType="1"/>
              </p:cNvSpPr>
              <p:nvPr/>
            </p:nvSpPr>
            <p:spPr bwMode="auto">
              <a:xfrm flipV="1">
                <a:off x="3660"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85" name="Rectangle 168"/>
              <p:cNvSpPr>
                <a:spLocks noChangeArrowheads="1"/>
              </p:cNvSpPr>
              <p:nvPr/>
            </p:nvSpPr>
            <p:spPr bwMode="auto">
              <a:xfrm>
                <a:off x="3606" y="1360"/>
                <a:ext cx="14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0.35</a:t>
                </a:r>
                <a:endParaRPr lang="en-US" sz="3600" b="1">
                  <a:solidFill>
                    <a:srgbClr val="000000"/>
                  </a:solidFill>
                  <a:latin typeface="Arial" charset="0"/>
                </a:endParaRPr>
              </a:p>
            </p:txBody>
          </p:sp>
          <p:sp>
            <p:nvSpPr>
              <p:cNvPr id="25786" name="Line 169"/>
              <p:cNvSpPr>
                <a:spLocks noChangeShapeType="1"/>
              </p:cNvSpPr>
              <p:nvPr/>
            </p:nvSpPr>
            <p:spPr bwMode="auto">
              <a:xfrm flipV="1">
                <a:off x="3910" y="1324"/>
                <a:ext cx="1" cy="22"/>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87" name="Rectangle 170"/>
              <p:cNvSpPr>
                <a:spLocks noChangeArrowheads="1"/>
              </p:cNvSpPr>
              <p:nvPr/>
            </p:nvSpPr>
            <p:spPr bwMode="auto">
              <a:xfrm>
                <a:off x="3869" y="1360"/>
                <a:ext cx="102" cy="88"/>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0.4</a:t>
                </a:r>
                <a:endParaRPr lang="en-US" sz="3600" b="1">
                  <a:solidFill>
                    <a:srgbClr val="000000"/>
                  </a:solidFill>
                  <a:latin typeface="Arial" charset="0"/>
                </a:endParaRPr>
              </a:p>
            </p:txBody>
          </p:sp>
          <p:sp>
            <p:nvSpPr>
              <p:cNvPr id="25788" name="Line 171"/>
              <p:cNvSpPr>
                <a:spLocks noChangeShapeType="1"/>
              </p:cNvSpPr>
              <p:nvPr/>
            </p:nvSpPr>
            <p:spPr bwMode="auto">
              <a:xfrm>
                <a:off x="1941" y="1346"/>
                <a:ext cx="18"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sp>
            <p:nvSpPr>
              <p:cNvPr id="25789" name="Line 172"/>
              <p:cNvSpPr>
                <a:spLocks noChangeShapeType="1"/>
              </p:cNvSpPr>
              <p:nvPr/>
            </p:nvSpPr>
            <p:spPr bwMode="auto">
              <a:xfrm flipH="1">
                <a:off x="3887" y="1346"/>
                <a:ext cx="23" cy="1"/>
              </a:xfrm>
              <a:prstGeom prst="line">
                <a:avLst/>
              </a:prstGeom>
              <a:noFill/>
              <a:ln w="0">
                <a:solidFill>
                  <a:srgbClr val="000000"/>
                </a:solidFill>
                <a:round/>
                <a:headEnd/>
                <a:tailEnd/>
              </a:ln>
            </p:spPr>
            <p:txBody>
              <a:bodyPr/>
              <a:lstStyle/>
              <a:p>
                <a:endParaRPr lang="en-US">
                  <a:solidFill>
                    <a:srgbClr val="000000"/>
                  </a:solidFill>
                  <a:latin typeface="Tahoma" pitchFamily="34" charset="0"/>
                </a:endParaRPr>
              </a:p>
            </p:txBody>
          </p:sp>
        </p:grpSp>
        <p:sp>
          <p:nvSpPr>
            <p:cNvPr id="25609" name="Text Box 173"/>
            <p:cNvSpPr txBox="1">
              <a:spLocks noChangeArrowheads="1"/>
            </p:cNvSpPr>
            <p:nvPr/>
          </p:nvSpPr>
          <p:spPr bwMode="auto">
            <a:xfrm>
              <a:off x="671" y="1313"/>
              <a:ext cx="443" cy="231"/>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Arial" charset="0"/>
                </a:rPr>
                <a:t>10</a:t>
              </a:r>
            </a:p>
          </p:txBody>
        </p:sp>
        <p:sp>
          <p:nvSpPr>
            <p:cNvPr id="25610" name="Text Box 174"/>
            <p:cNvSpPr txBox="1">
              <a:spLocks noChangeArrowheads="1"/>
            </p:cNvSpPr>
            <p:nvPr/>
          </p:nvSpPr>
          <p:spPr bwMode="auto">
            <a:xfrm>
              <a:off x="671" y="1903"/>
              <a:ext cx="443" cy="231"/>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Arial" charset="0"/>
                </a:rPr>
                <a:t>30</a:t>
              </a:r>
            </a:p>
          </p:txBody>
        </p:sp>
        <p:sp>
          <p:nvSpPr>
            <p:cNvPr id="25611" name="Text Box 175"/>
            <p:cNvSpPr txBox="1">
              <a:spLocks noChangeArrowheads="1"/>
            </p:cNvSpPr>
            <p:nvPr/>
          </p:nvSpPr>
          <p:spPr bwMode="auto">
            <a:xfrm>
              <a:off x="671" y="2493"/>
              <a:ext cx="443" cy="231"/>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Arial" charset="0"/>
                </a:rPr>
                <a:t>50</a:t>
              </a:r>
            </a:p>
          </p:txBody>
        </p:sp>
        <p:sp>
          <p:nvSpPr>
            <p:cNvPr id="25612" name="Text Box 176"/>
            <p:cNvSpPr txBox="1">
              <a:spLocks noChangeArrowheads="1"/>
            </p:cNvSpPr>
            <p:nvPr/>
          </p:nvSpPr>
          <p:spPr bwMode="auto">
            <a:xfrm>
              <a:off x="671" y="3083"/>
              <a:ext cx="443" cy="231"/>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Arial" charset="0"/>
                </a:rPr>
                <a:t>100</a:t>
              </a:r>
            </a:p>
          </p:txBody>
        </p:sp>
        <p:sp>
          <p:nvSpPr>
            <p:cNvPr id="25613" name="Text Box 177"/>
            <p:cNvSpPr txBox="1">
              <a:spLocks noChangeArrowheads="1"/>
            </p:cNvSpPr>
            <p:nvPr/>
          </p:nvSpPr>
          <p:spPr bwMode="auto">
            <a:xfrm>
              <a:off x="671" y="3673"/>
              <a:ext cx="443" cy="231"/>
            </a:xfrm>
            <a:prstGeom prst="rect">
              <a:avLst/>
            </a:prstGeom>
            <a:noFill/>
            <a:ln w="9525">
              <a:noFill/>
              <a:miter lim="800000"/>
              <a:headEnd/>
              <a:tailEnd/>
            </a:ln>
          </p:spPr>
          <p:txBody>
            <a:bodyPr>
              <a:spAutoFit/>
            </a:bodyPr>
            <a:lstStyle/>
            <a:p>
              <a:pPr algn="ctr">
                <a:spcBef>
                  <a:spcPct val="50000"/>
                </a:spcBef>
              </a:pPr>
              <a:r>
                <a:rPr lang="en-US">
                  <a:solidFill>
                    <a:srgbClr val="000000"/>
                  </a:solidFill>
                  <a:latin typeface="Arial" charset="0"/>
                </a:rPr>
                <a:t>500</a:t>
              </a:r>
            </a:p>
          </p:txBody>
        </p:sp>
        <p:sp>
          <p:nvSpPr>
            <p:cNvPr id="25614" name="Oval 178"/>
            <p:cNvSpPr>
              <a:spLocks noChangeArrowheads="1"/>
            </p:cNvSpPr>
            <p:nvPr/>
          </p:nvSpPr>
          <p:spPr bwMode="auto">
            <a:xfrm>
              <a:off x="1445" y="3748"/>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15" name="Oval 179"/>
            <p:cNvSpPr>
              <a:spLocks noChangeArrowheads="1"/>
            </p:cNvSpPr>
            <p:nvPr/>
          </p:nvSpPr>
          <p:spPr bwMode="auto">
            <a:xfrm>
              <a:off x="1571" y="3754"/>
              <a:ext cx="56" cy="56"/>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16" name="Oval 180"/>
            <p:cNvSpPr>
              <a:spLocks noChangeArrowheads="1"/>
            </p:cNvSpPr>
            <p:nvPr/>
          </p:nvSpPr>
          <p:spPr bwMode="auto">
            <a:xfrm>
              <a:off x="1685" y="3754"/>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17" name="Line 181"/>
            <p:cNvSpPr>
              <a:spLocks noChangeShapeType="1"/>
            </p:cNvSpPr>
            <p:nvPr/>
          </p:nvSpPr>
          <p:spPr bwMode="auto">
            <a:xfrm>
              <a:off x="1598" y="3747"/>
              <a:ext cx="1" cy="36"/>
            </a:xfrm>
            <a:prstGeom prst="line">
              <a:avLst/>
            </a:prstGeom>
            <a:noFill/>
            <a:ln w="9525">
              <a:solidFill>
                <a:srgbClr val="FF0000"/>
              </a:solidFill>
              <a:round/>
              <a:headEnd/>
              <a:tailEnd/>
            </a:ln>
          </p:spPr>
          <p:txBody>
            <a:bodyPr/>
            <a:lstStyle/>
            <a:p>
              <a:endParaRPr lang="en-US">
                <a:solidFill>
                  <a:srgbClr val="000000"/>
                </a:solidFill>
                <a:latin typeface="Tahoma" pitchFamily="34" charset="0"/>
              </a:endParaRPr>
            </a:p>
          </p:txBody>
        </p:sp>
        <p:sp>
          <p:nvSpPr>
            <p:cNvPr id="25618" name="Line 182"/>
            <p:cNvSpPr>
              <a:spLocks noChangeShapeType="1"/>
            </p:cNvSpPr>
            <p:nvPr/>
          </p:nvSpPr>
          <p:spPr bwMode="auto">
            <a:xfrm>
              <a:off x="1598" y="3150"/>
              <a:ext cx="1" cy="36"/>
            </a:xfrm>
            <a:prstGeom prst="line">
              <a:avLst/>
            </a:prstGeom>
            <a:noFill/>
            <a:ln w="9525">
              <a:solidFill>
                <a:srgbClr val="FF0000"/>
              </a:solidFill>
              <a:round/>
              <a:headEnd/>
              <a:tailEnd/>
            </a:ln>
          </p:spPr>
          <p:txBody>
            <a:bodyPr/>
            <a:lstStyle/>
            <a:p>
              <a:endParaRPr lang="en-US">
                <a:solidFill>
                  <a:srgbClr val="000000"/>
                </a:solidFill>
                <a:latin typeface="Tahoma" pitchFamily="34" charset="0"/>
              </a:endParaRPr>
            </a:p>
          </p:txBody>
        </p:sp>
        <p:sp>
          <p:nvSpPr>
            <p:cNvPr id="25619" name="Line 183"/>
            <p:cNvSpPr>
              <a:spLocks noChangeShapeType="1"/>
            </p:cNvSpPr>
            <p:nvPr/>
          </p:nvSpPr>
          <p:spPr bwMode="auto">
            <a:xfrm>
              <a:off x="1598" y="2562"/>
              <a:ext cx="1" cy="36"/>
            </a:xfrm>
            <a:prstGeom prst="line">
              <a:avLst/>
            </a:prstGeom>
            <a:noFill/>
            <a:ln w="9525">
              <a:solidFill>
                <a:srgbClr val="FF0000"/>
              </a:solidFill>
              <a:round/>
              <a:headEnd/>
              <a:tailEnd/>
            </a:ln>
          </p:spPr>
          <p:txBody>
            <a:bodyPr/>
            <a:lstStyle/>
            <a:p>
              <a:endParaRPr lang="en-US">
                <a:solidFill>
                  <a:srgbClr val="000000"/>
                </a:solidFill>
                <a:latin typeface="Tahoma" pitchFamily="34" charset="0"/>
              </a:endParaRPr>
            </a:p>
          </p:txBody>
        </p:sp>
        <p:sp>
          <p:nvSpPr>
            <p:cNvPr id="25620" name="Line 184"/>
            <p:cNvSpPr>
              <a:spLocks noChangeShapeType="1"/>
            </p:cNvSpPr>
            <p:nvPr/>
          </p:nvSpPr>
          <p:spPr bwMode="auto">
            <a:xfrm>
              <a:off x="1598" y="1968"/>
              <a:ext cx="1" cy="36"/>
            </a:xfrm>
            <a:prstGeom prst="line">
              <a:avLst/>
            </a:prstGeom>
            <a:noFill/>
            <a:ln w="9525">
              <a:solidFill>
                <a:srgbClr val="FF0000"/>
              </a:solidFill>
              <a:round/>
              <a:headEnd/>
              <a:tailEnd/>
            </a:ln>
          </p:spPr>
          <p:txBody>
            <a:bodyPr/>
            <a:lstStyle/>
            <a:p>
              <a:endParaRPr lang="en-US">
                <a:solidFill>
                  <a:srgbClr val="000000"/>
                </a:solidFill>
                <a:latin typeface="Tahoma" pitchFamily="34" charset="0"/>
              </a:endParaRPr>
            </a:p>
          </p:txBody>
        </p:sp>
        <p:sp>
          <p:nvSpPr>
            <p:cNvPr id="25621" name="Line 185"/>
            <p:cNvSpPr>
              <a:spLocks noChangeShapeType="1"/>
            </p:cNvSpPr>
            <p:nvPr/>
          </p:nvSpPr>
          <p:spPr bwMode="auto">
            <a:xfrm>
              <a:off x="1598" y="1380"/>
              <a:ext cx="1" cy="36"/>
            </a:xfrm>
            <a:prstGeom prst="line">
              <a:avLst/>
            </a:prstGeom>
            <a:noFill/>
            <a:ln w="9525">
              <a:solidFill>
                <a:srgbClr val="FF0000"/>
              </a:solidFill>
              <a:round/>
              <a:headEnd/>
              <a:tailEnd/>
            </a:ln>
          </p:spPr>
          <p:txBody>
            <a:bodyPr/>
            <a:lstStyle/>
            <a:p>
              <a:endParaRPr lang="en-US">
                <a:solidFill>
                  <a:srgbClr val="000000"/>
                </a:solidFill>
                <a:latin typeface="Tahoma" pitchFamily="34" charset="0"/>
              </a:endParaRPr>
            </a:p>
          </p:txBody>
        </p:sp>
        <p:sp>
          <p:nvSpPr>
            <p:cNvPr id="25622" name="Oval 186"/>
            <p:cNvSpPr>
              <a:spLocks noChangeArrowheads="1"/>
            </p:cNvSpPr>
            <p:nvPr/>
          </p:nvSpPr>
          <p:spPr bwMode="auto">
            <a:xfrm>
              <a:off x="1853" y="3152"/>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3" name="Oval 187"/>
            <p:cNvSpPr>
              <a:spLocks noChangeArrowheads="1"/>
            </p:cNvSpPr>
            <p:nvPr/>
          </p:nvSpPr>
          <p:spPr bwMode="auto">
            <a:xfrm>
              <a:off x="1583" y="3152"/>
              <a:ext cx="56" cy="56"/>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4" name="Oval 188"/>
            <p:cNvSpPr>
              <a:spLocks noChangeArrowheads="1"/>
            </p:cNvSpPr>
            <p:nvPr/>
          </p:nvSpPr>
          <p:spPr bwMode="auto">
            <a:xfrm>
              <a:off x="1313" y="3154"/>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5" name="Oval 189"/>
            <p:cNvSpPr>
              <a:spLocks noChangeArrowheads="1"/>
            </p:cNvSpPr>
            <p:nvPr/>
          </p:nvSpPr>
          <p:spPr bwMode="auto">
            <a:xfrm>
              <a:off x="1803" y="2566"/>
              <a:ext cx="56" cy="56"/>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6" name="Oval 190"/>
            <p:cNvSpPr>
              <a:spLocks noChangeArrowheads="1"/>
            </p:cNvSpPr>
            <p:nvPr/>
          </p:nvSpPr>
          <p:spPr bwMode="auto">
            <a:xfrm>
              <a:off x="2281" y="2566"/>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7" name="Oval 191"/>
            <p:cNvSpPr>
              <a:spLocks noChangeArrowheads="1"/>
            </p:cNvSpPr>
            <p:nvPr/>
          </p:nvSpPr>
          <p:spPr bwMode="auto">
            <a:xfrm>
              <a:off x="1343" y="2566"/>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8" name="Oval 192"/>
            <p:cNvSpPr>
              <a:spLocks noChangeArrowheads="1"/>
            </p:cNvSpPr>
            <p:nvPr/>
          </p:nvSpPr>
          <p:spPr bwMode="auto">
            <a:xfrm>
              <a:off x="1307" y="1972"/>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29" name="Oval 193"/>
            <p:cNvSpPr>
              <a:spLocks noChangeArrowheads="1"/>
            </p:cNvSpPr>
            <p:nvPr/>
          </p:nvSpPr>
          <p:spPr bwMode="auto">
            <a:xfrm>
              <a:off x="1965" y="1972"/>
              <a:ext cx="56" cy="56"/>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30" name="Oval 194"/>
            <p:cNvSpPr>
              <a:spLocks noChangeArrowheads="1"/>
            </p:cNvSpPr>
            <p:nvPr/>
          </p:nvSpPr>
          <p:spPr bwMode="auto">
            <a:xfrm>
              <a:off x="2619" y="1972"/>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31" name="Oval 195"/>
            <p:cNvSpPr>
              <a:spLocks noChangeArrowheads="1"/>
            </p:cNvSpPr>
            <p:nvPr/>
          </p:nvSpPr>
          <p:spPr bwMode="auto">
            <a:xfrm>
              <a:off x="1237" y="1386"/>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32" name="Oval 196"/>
            <p:cNvSpPr>
              <a:spLocks noChangeArrowheads="1"/>
            </p:cNvSpPr>
            <p:nvPr/>
          </p:nvSpPr>
          <p:spPr bwMode="auto">
            <a:xfrm>
              <a:off x="2577" y="1390"/>
              <a:ext cx="56" cy="56"/>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33" name="Oval 197"/>
            <p:cNvSpPr>
              <a:spLocks noChangeArrowheads="1"/>
            </p:cNvSpPr>
            <p:nvPr/>
          </p:nvSpPr>
          <p:spPr bwMode="auto">
            <a:xfrm>
              <a:off x="3915" y="1390"/>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5634" name="Line 198"/>
            <p:cNvSpPr>
              <a:spLocks noChangeShapeType="1"/>
            </p:cNvSpPr>
            <p:nvPr/>
          </p:nvSpPr>
          <p:spPr bwMode="auto">
            <a:xfrm>
              <a:off x="1261" y="1341"/>
              <a:ext cx="2681" cy="0"/>
            </a:xfrm>
            <a:prstGeom prst="line">
              <a:avLst/>
            </a:prstGeom>
            <a:noFill/>
            <a:ln w="5715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5635" name="Line 199"/>
            <p:cNvSpPr>
              <a:spLocks noChangeShapeType="1"/>
            </p:cNvSpPr>
            <p:nvPr/>
          </p:nvSpPr>
          <p:spPr bwMode="auto">
            <a:xfrm>
              <a:off x="1343" y="1924"/>
              <a:ext cx="1298" cy="0"/>
            </a:xfrm>
            <a:prstGeom prst="line">
              <a:avLst/>
            </a:prstGeom>
            <a:noFill/>
            <a:ln w="5715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5636" name="Line 200"/>
            <p:cNvSpPr>
              <a:spLocks noChangeShapeType="1"/>
            </p:cNvSpPr>
            <p:nvPr/>
          </p:nvSpPr>
          <p:spPr bwMode="auto">
            <a:xfrm>
              <a:off x="1376" y="2528"/>
              <a:ext cx="939" cy="0"/>
            </a:xfrm>
            <a:prstGeom prst="line">
              <a:avLst/>
            </a:prstGeom>
            <a:noFill/>
            <a:ln w="5715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5637" name="Line 201"/>
            <p:cNvSpPr>
              <a:spLocks noChangeShapeType="1"/>
            </p:cNvSpPr>
            <p:nvPr/>
          </p:nvSpPr>
          <p:spPr bwMode="auto">
            <a:xfrm>
              <a:off x="1344" y="3120"/>
              <a:ext cx="533" cy="0"/>
            </a:xfrm>
            <a:prstGeom prst="line">
              <a:avLst/>
            </a:prstGeom>
            <a:noFill/>
            <a:ln w="5715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5638" name="Line 202"/>
            <p:cNvSpPr>
              <a:spLocks noChangeShapeType="1"/>
            </p:cNvSpPr>
            <p:nvPr/>
          </p:nvSpPr>
          <p:spPr bwMode="auto">
            <a:xfrm>
              <a:off x="1477" y="3705"/>
              <a:ext cx="245" cy="0"/>
            </a:xfrm>
            <a:prstGeom prst="line">
              <a:avLst/>
            </a:prstGeom>
            <a:noFill/>
            <a:ln w="5715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5639" name="Text Box 203"/>
            <p:cNvSpPr txBox="1">
              <a:spLocks noChangeArrowheads="1"/>
            </p:cNvSpPr>
            <p:nvPr/>
          </p:nvSpPr>
          <p:spPr bwMode="auto">
            <a:xfrm>
              <a:off x="3786" y="1056"/>
              <a:ext cx="360" cy="231"/>
            </a:xfrm>
            <a:prstGeom prst="rect">
              <a:avLst/>
            </a:prstGeom>
            <a:noFill/>
            <a:ln w="9525">
              <a:noFill/>
              <a:miter lim="800000"/>
              <a:headEnd/>
              <a:tailEnd/>
            </a:ln>
          </p:spPr>
          <p:txBody>
            <a:bodyPr>
              <a:spAutoFit/>
            </a:bodyPr>
            <a:lstStyle/>
            <a:p>
              <a:pPr>
                <a:spcBef>
                  <a:spcPct val="50000"/>
                </a:spcBef>
              </a:pPr>
              <a:r>
                <a:rPr lang="en-US" b="1" i="1">
                  <a:solidFill>
                    <a:srgbClr val="CC0000"/>
                  </a:solidFill>
                  <a:latin typeface="Arial" charset="0"/>
                </a:rPr>
                <a:t>p</a:t>
              </a:r>
              <a:r>
                <a:rPr lang="en-US" b="1" i="1" baseline="-25000">
                  <a:solidFill>
                    <a:srgbClr val="CC0000"/>
                  </a:solidFill>
                  <a:latin typeface="Arial" charset="0"/>
                </a:rPr>
                <a:t>up</a:t>
              </a:r>
              <a:r>
                <a:rPr lang="en-US" b="1" i="1" baseline="-25000">
                  <a:solidFill>
                    <a:srgbClr val="00FFFF"/>
                  </a:solidFill>
                  <a:latin typeface="Arial" charset="0"/>
                </a:rPr>
                <a:t> </a:t>
              </a:r>
              <a:r>
                <a:rPr lang="en-US" b="1" i="1">
                  <a:solidFill>
                    <a:srgbClr val="000000"/>
                  </a:solidFill>
                  <a:latin typeface="Arial" charset="0"/>
                </a:rPr>
                <a:t>        </a:t>
              </a:r>
            </a:p>
          </p:txBody>
        </p:sp>
        <p:sp>
          <p:nvSpPr>
            <p:cNvPr id="25640" name="Text Box 204"/>
            <p:cNvSpPr txBox="1">
              <a:spLocks noChangeArrowheads="1"/>
            </p:cNvSpPr>
            <p:nvPr/>
          </p:nvSpPr>
          <p:spPr bwMode="auto">
            <a:xfrm>
              <a:off x="924" y="1062"/>
              <a:ext cx="684" cy="231"/>
            </a:xfrm>
            <a:prstGeom prst="rect">
              <a:avLst/>
            </a:prstGeom>
            <a:noFill/>
            <a:ln w="9525">
              <a:noFill/>
              <a:miter lim="800000"/>
              <a:headEnd/>
              <a:tailEnd/>
            </a:ln>
          </p:spPr>
          <p:txBody>
            <a:bodyPr>
              <a:spAutoFit/>
            </a:bodyPr>
            <a:lstStyle/>
            <a:p>
              <a:pPr>
                <a:spcBef>
                  <a:spcPct val="50000"/>
                </a:spcBef>
              </a:pPr>
              <a:r>
                <a:rPr lang="en-US" b="1" i="1">
                  <a:solidFill>
                    <a:srgbClr val="00FF00"/>
                  </a:solidFill>
                  <a:latin typeface="Arial" charset="0"/>
                </a:rPr>
                <a:t>    p</a:t>
              </a:r>
              <a:r>
                <a:rPr lang="en-US" b="1" i="1" baseline="-25000">
                  <a:solidFill>
                    <a:srgbClr val="00FF00"/>
                  </a:solidFill>
                  <a:latin typeface="Arial" charset="0"/>
                </a:rPr>
                <a:t>low</a:t>
              </a:r>
              <a:r>
                <a:rPr lang="en-US" b="1">
                  <a:solidFill>
                    <a:srgbClr val="000000"/>
                  </a:solidFill>
                  <a:latin typeface="Arial" charset="0"/>
                </a:rPr>
                <a:t> </a:t>
              </a:r>
              <a:endParaRPr lang="en-US" b="1" i="1">
                <a:solidFill>
                  <a:srgbClr val="000000"/>
                </a:solidFill>
                <a:latin typeface="Arial" charset="0"/>
              </a:endParaRPr>
            </a:p>
          </p:txBody>
        </p:sp>
      </p:grpSp>
      <p:sp>
        <p:nvSpPr>
          <p:cNvPr id="25606" name="Text Box 205"/>
          <p:cNvSpPr txBox="1">
            <a:spLocks noChangeArrowheads="1"/>
          </p:cNvSpPr>
          <p:nvPr/>
        </p:nvSpPr>
        <p:spPr bwMode="auto">
          <a:xfrm>
            <a:off x="3678238" y="1603375"/>
            <a:ext cx="1009650" cy="581025"/>
          </a:xfrm>
          <a:prstGeom prst="rect">
            <a:avLst/>
          </a:prstGeom>
          <a:noFill/>
          <a:ln w="9525">
            <a:noFill/>
            <a:miter lim="800000"/>
            <a:headEnd/>
            <a:tailEnd/>
          </a:ln>
        </p:spPr>
        <p:txBody>
          <a:bodyPr wrap="none">
            <a:spAutoFit/>
          </a:bodyPr>
          <a:lstStyle/>
          <a:p>
            <a:pPr algn="ctr"/>
            <a:r>
              <a:rPr lang="en-US" sz="1600" b="1" i="1">
                <a:solidFill>
                  <a:srgbClr val="CC3300"/>
                </a:solidFill>
                <a:latin typeface="Arial" charset="0"/>
              </a:rPr>
              <a:t>PoF </a:t>
            </a:r>
          </a:p>
          <a:p>
            <a:pPr algn="ctr"/>
            <a:r>
              <a:rPr lang="en-US" sz="1600" b="1" i="1">
                <a:solidFill>
                  <a:srgbClr val="CC3300"/>
                </a:solidFill>
                <a:latin typeface="Arial" charset="0"/>
              </a:rPr>
              <a:t>estimate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
          <p:cNvSpPr>
            <a:spLocks noChangeShapeType="1"/>
          </p:cNvSpPr>
          <p:nvPr/>
        </p:nvSpPr>
        <p:spPr bwMode="auto">
          <a:xfrm>
            <a:off x="971550" y="1800225"/>
            <a:ext cx="6819900" cy="0"/>
          </a:xfrm>
          <a:prstGeom prst="line">
            <a:avLst/>
          </a:prstGeom>
          <a:noFill/>
          <a:ln w="9525">
            <a:solidFill>
              <a:schemeClr val="tx1"/>
            </a:solidFill>
            <a:round/>
            <a:headEnd/>
            <a:tailEnd type="triangle" w="med" len="med"/>
          </a:ln>
        </p:spPr>
        <p:txBody>
          <a:bodyPr/>
          <a:lstStyle/>
          <a:p>
            <a:endParaRPr lang="en-US">
              <a:solidFill>
                <a:srgbClr val="000000"/>
              </a:solidFill>
              <a:latin typeface="Tahoma" pitchFamily="34" charset="0"/>
            </a:endParaRPr>
          </a:p>
        </p:txBody>
      </p:sp>
      <p:sp>
        <p:nvSpPr>
          <p:cNvPr id="26626" name="Rectangle 3"/>
          <p:cNvSpPr>
            <a:spLocks noGrp="1" noChangeArrowheads="1"/>
          </p:cNvSpPr>
          <p:nvPr>
            <p:ph type="title" idx="4294967295"/>
          </p:nvPr>
        </p:nvSpPr>
        <p:spPr/>
        <p:txBody>
          <a:bodyPr/>
          <a:lstStyle/>
          <a:p>
            <a:r>
              <a:rPr lang="en-US" smtClean="0">
                <a:latin typeface="Arial" charset="0"/>
                <a:cs typeface="Arial" charset="0"/>
              </a:rPr>
              <a:t>V&amp;V Analysis</a:t>
            </a:r>
          </a:p>
        </p:txBody>
      </p:sp>
      <p:sp>
        <p:nvSpPr>
          <p:cNvPr id="26627" name="Text Box 4"/>
          <p:cNvSpPr txBox="1">
            <a:spLocks noChangeArrowheads="1"/>
          </p:cNvSpPr>
          <p:nvPr/>
        </p:nvSpPr>
        <p:spPr bwMode="auto">
          <a:xfrm>
            <a:off x="1343025" y="1200150"/>
            <a:ext cx="4060825" cy="503238"/>
          </a:xfrm>
          <a:prstGeom prst="rect">
            <a:avLst/>
          </a:prstGeom>
          <a:noFill/>
          <a:ln w="9525">
            <a:noFill/>
            <a:miter lim="800000"/>
            <a:headEnd/>
            <a:tailEnd/>
          </a:ln>
        </p:spPr>
        <p:txBody>
          <a:bodyPr>
            <a:spAutoFit/>
          </a:bodyPr>
          <a:lstStyle/>
          <a:p>
            <a:pPr algn="ctr">
              <a:lnSpc>
                <a:spcPct val="65000"/>
              </a:lnSpc>
              <a:spcBef>
                <a:spcPct val="20000"/>
              </a:spcBef>
            </a:pPr>
            <a:r>
              <a:rPr lang="en-US" b="1" i="1">
                <a:solidFill>
                  <a:srgbClr val="000000"/>
                </a:solidFill>
                <a:latin typeface="Arial" charset="0"/>
              </a:rPr>
              <a:t>Requirement: </a:t>
            </a:r>
          </a:p>
          <a:p>
            <a:pPr>
              <a:lnSpc>
                <a:spcPct val="65000"/>
              </a:lnSpc>
              <a:spcBef>
                <a:spcPct val="20000"/>
              </a:spcBef>
            </a:pPr>
            <a:r>
              <a:rPr lang="en-US" b="1" i="1">
                <a:solidFill>
                  <a:srgbClr val="000000"/>
                </a:solidFill>
                <a:latin typeface="Arial" charset="0"/>
              </a:rPr>
              <a:t>p</a:t>
            </a:r>
            <a:r>
              <a:rPr lang="en-US" b="1" i="1" baseline="-25000">
                <a:solidFill>
                  <a:srgbClr val="000000"/>
                </a:solidFill>
                <a:latin typeface="Arial" charset="0"/>
              </a:rPr>
              <a:t>min</a:t>
            </a:r>
            <a:r>
              <a:rPr lang="en-US" b="1">
                <a:solidFill>
                  <a:srgbClr val="000000"/>
                </a:solidFill>
                <a:latin typeface="Arial" charset="0"/>
              </a:rPr>
              <a:t>     			Pof</a:t>
            </a:r>
            <a:r>
              <a:rPr lang="en-US" b="1" i="1" baseline="-25000">
                <a:solidFill>
                  <a:srgbClr val="000000"/>
                </a:solidFill>
                <a:latin typeface="Arial" charset="0"/>
              </a:rPr>
              <a:t>max</a:t>
            </a:r>
          </a:p>
        </p:txBody>
      </p:sp>
      <p:sp>
        <p:nvSpPr>
          <p:cNvPr id="26628" name="Line 5"/>
          <p:cNvSpPr>
            <a:spLocks noChangeShapeType="1"/>
          </p:cNvSpPr>
          <p:nvPr/>
        </p:nvSpPr>
        <p:spPr bwMode="auto">
          <a:xfrm>
            <a:off x="1590675" y="1790700"/>
            <a:ext cx="2886075" cy="0"/>
          </a:xfrm>
          <a:prstGeom prst="line">
            <a:avLst/>
          </a:prstGeom>
          <a:noFill/>
          <a:ln w="38100">
            <a:solidFill>
              <a:schemeClr val="tx1"/>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29" name="Oval 6"/>
          <p:cNvSpPr>
            <a:spLocks noChangeArrowheads="1"/>
          </p:cNvSpPr>
          <p:nvPr/>
        </p:nvSpPr>
        <p:spPr bwMode="auto">
          <a:xfrm>
            <a:off x="1506538" y="1752600"/>
            <a:ext cx="88900" cy="88900"/>
          </a:xfrm>
          <a:prstGeom prst="ellipse">
            <a:avLst/>
          </a:prstGeom>
          <a:solidFill>
            <a:srgbClr val="FF33CC"/>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30" name="Oval 7"/>
          <p:cNvSpPr>
            <a:spLocks noChangeArrowheads="1"/>
          </p:cNvSpPr>
          <p:nvPr/>
        </p:nvSpPr>
        <p:spPr bwMode="auto">
          <a:xfrm>
            <a:off x="4487863" y="1752600"/>
            <a:ext cx="88900" cy="88900"/>
          </a:xfrm>
          <a:prstGeom prst="ellipse">
            <a:avLst/>
          </a:prstGeom>
          <a:solidFill>
            <a:srgbClr val="FF33CC"/>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48840" name="Text Box 8"/>
          <p:cNvSpPr txBox="1">
            <a:spLocks noChangeArrowheads="1"/>
          </p:cNvSpPr>
          <p:nvPr/>
        </p:nvSpPr>
        <p:spPr bwMode="auto">
          <a:xfrm>
            <a:off x="4991100" y="3343275"/>
            <a:ext cx="4171950" cy="641350"/>
          </a:xfrm>
          <a:prstGeom prst="rect">
            <a:avLst/>
          </a:prstGeom>
          <a:noFill/>
          <a:ln w="9525">
            <a:noFill/>
            <a:miter lim="800000"/>
            <a:headEnd/>
            <a:tailEnd/>
          </a:ln>
        </p:spPr>
        <p:txBody>
          <a:bodyPr>
            <a:spAutoFit/>
          </a:bodyPr>
          <a:lstStyle/>
          <a:p>
            <a:pPr>
              <a:spcBef>
                <a:spcPct val="50000"/>
              </a:spcBef>
            </a:pPr>
            <a:r>
              <a:rPr lang="en-US" b="1" i="1">
                <a:solidFill>
                  <a:srgbClr val="000000"/>
                </a:solidFill>
                <a:latin typeface="Arial" charset="0"/>
              </a:rPr>
              <a:t>Requirement satisfied to Lesser confidence – need more field data</a:t>
            </a:r>
            <a:endParaRPr lang="en-US">
              <a:solidFill>
                <a:srgbClr val="000000"/>
              </a:solidFill>
              <a:latin typeface="Arial" charset="0"/>
            </a:endParaRPr>
          </a:p>
        </p:txBody>
      </p:sp>
      <p:sp>
        <p:nvSpPr>
          <p:cNvPr id="248841" name="Rectangle 9"/>
          <p:cNvSpPr>
            <a:spLocks noChangeArrowheads="1"/>
          </p:cNvSpPr>
          <p:nvPr/>
        </p:nvSpPr>
        <p:spPr bwMode="auto">
          <a:xfrm>
            <a:off x="790575" y="3371850"/>
            <a:ext cx="8105775" cy="704850"/>
          </a:xfrm>
          <a:prstGeom prst="rect">
            <a:avLst/>
          </a:prstGeom>
          <a:no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48842" name="Text Box 10"/>
          <p:cNvSpPr txBox="1">
            <a:spLocks noChangeArrowheads="1"/>
          </p:cNvSpPr>
          <p:nvPr/>
        </p:nvSpPr>
        <p:spPr bwMode="auto">
          <a:xfrm>
            <a:off x="5762625" y="4457700"/>
            <a:ext cx="3105150" cy="641350"/>
          </a:xfrm>
          <a:prstGeom prst="rect">
            <a:avLst/>
          </a:prstGeom>
          <a:noFill/>
          <a:ln w="9525">
            <a:noFill/>
            <a:miter lim="800000"/>
            <a:headEnd/>
            <a:tailEnd/>
          </a:ln>
        </p:spPr>
        <p:txBody>
          <a:bodyPr>
            <a:spAutoFit/>
          </a:bodyPr>
          <a:lstStyle/>
          <a:p>
            <a:pPr>
              <a:spcBef>
                <a:spcPct val="50000"/>
              </a:spcBef>
            </a:pPr>
            <a:r>
              <a:rPr lang="en-US" b="1" i="1">
                <a:solidFill>
                  <a:srgbClr val="FF3300"/>
                </a:solidFill>
                <a:latin typeface="Arial" charset="0"/>
              </a:rPr>
              <a:t>Won’t meet requirement with desired confidence</a:t>
            </a:r>
            <a:endParaRPr lang="en-US">
              <a:solidFill>
                <a:srgbClr val="FF3300"/>
              </a:solidFill>
              <a:latin typeface="Arial" charset="0"/>
            </a:endParaRPr>
          </a:p>
        </p:txBody>
      </p:sp>
      <p:sp>
        <p:nvSpPr>
          <p:cNvPr id="248843" name="Rectangle 11"/>
          <p:cNvSpPr>
            <a:spLocks noChangeArrowheads="1"/>
          </p:cNvSpPr>
          <p:nvPr/>
        </p:nvSpPr>
        <p:spPr bwMode="auto">
          <a:xfrm>
            <a:off x="800100" y="4495800"/>
            <a:ext cx="8105775" cy="704850"/>
          </a:xfrm>
          <a:prstGeom prst="rect">
            <a:avLst/>
          </a:prstGeom>
          <a:no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6635" name="Text Box 12"/>
          <p:cNvSpPr txBox="1">
            <a:spLocks noChangeArrowheads="1"/>
          </p:cNvSpPr>
          <p:nvPr/>
        </p:nvSpPr>
        <p:spPr bwMode="auto">
          <a:xfrm>
            <a:off x="5791200" y="1457325"/>
            <a:ext cx="2571750" cy="366713"/>
          </a:xfrm>
          <a:prstGeom prst="rect">
            <a:avLst/>
          </a:prstGeom>
          <a:noFill/>
          <a:ln w="9525">
            <a:noFill/>
            <a:miter lim="800000"/>
            <a:headEnd/>
            <a:tailEnd/>
          </a:ln>
        </p:spPr>
        <p:txBody>
          <a:bodyPr>
            <a:spAutoFit/>
          </a:bodyPr>
          <a:lstStyle/>
          <a:p>
            <a:pPr>
              <a:spcBef>
                <a:spcPct val="50000"/>
              </a:spcBef>
            </a:pPr>
            <a:r>
              <a:rPr lang="en-US">
                <a:solidFill>
                  <a:srgbClr val="000000"/>
                </a:solidFill>
                <a:latin typeface="Arial" charset="0"/>
              </a:rPr>
              <a:t>Probability of Failure</a:t>
            </a:r>
          </a:p>
        </p:txBody>
      </p:sp>
      <p:grpSp>
        <p:nvGrpSpPr>
          <p:cNvPr id="2" name="Group 13"/>
          <p:cNvGrpSpPr>
            <a:grpSpLocks/>
          </p:cNvGrpSpPr>
          <p:nvPr/>
        </p:nvGrpSpPr>
        <p:grpSpPr bwMode="auto">
          <a:xfrm>
            <a:off x="1163638" y="3676650"/>
            <a:ext cx="3727450" cy="98425"/>
            <a:chOff x="733" y="2316"/>
            <a:chExt cx="2348" cy="62"/>
          </a:xfrm>
        </p:grpSpPr>
        <p:sp>
          <p:nvSpPr>
            <p:cNvPr id="26684" name="Line 14"/>
            <p:cNvSpPr>
              <a:spLocks noChangeShapeType="1"/>
            </p:cNvSpPr>
            <p:nvPr/>
          </p:nvSpPr>
          <p:spPr bwMode="auto">
            <a:xfrm>
              <a:off x="774" y="2346"/>
              <a:ext cx="2262"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85" name="Oval 15"/>
            <p:cNvSpPr>
              <a:spLocks noChangeArrowheads="1"/>
            </p:cNvSpPr>
            <p:nvPr/>
          </p:nvSpPr>
          <p:spPr bwMode="auto">
            <a:xfrm>
              <a:off x="733" y="2322"/>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86" name="Oval 16"/>
            <p:cNvSpPr>
              <a:spLocks noChangeArrowheads="1"/>
            </p:cNvSpPr>
            <p:nvPr/>
          </p:nvSpPr>
          <p:spPr bwMode="auto">
            <a:xfrm>
              <a:off x="3025" y="2322"/>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87" name="Oval 17"/>
            <p:cNvSpPr>
              <a:spLocks noChangeArrowheads="1"/>
            </p:cNvSpPr>
            <p:nvPr/>
          </p:nvSpPr>
          <p:spPr bwMode="auto">
            <a:xfrm>
              <a:off x="1861" y="2316"/>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nvGrpSpPr>
          <p:cNvPr id="3" name="Group 18"/>
          <p:cNvGrpSpPr>
            <a:grpSpLocks/>
          </p:cNvGrpSpPr>
          <p:nvPr/>
        </p:nvGrpSpPr>
        <p:grpSpPr bwMode="auto">
          <a:xfrm>
            <a:off x="811213" y="4648200"/>
            <a:ext cx="698500" cy="107950"/>
            <a:chOff x="511" y="2928"/>
            <a:chExt cx="440" cy="68"/>
          </a:xfrm>
        </p:grpSpPr>
        <p:sp>
          <p:nvSpPr>
            <p:cNvPr id="26680" name="Line 19"/>
            <p:cNvSpPr>
              <a:spLocks noChangeShapeType="1"/>
            </p:cNvSpPr>
            <p:nvPr/>
          </p:nvSpPr>
          <p:spPr bwMode="auto">
            <a:xfrm>
              <a:off x="552" y="2964"/>
              <a:ext cx="360"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81" name="Oval 20"/>
            <p:cNvSpPr>
              <a:spLocks noChangeArrowheads="1"/>
            </p:cNvSpPr>
            <p:nvPr/>
          </p:nvSpPr>
          <p:spPr bwMode="auto">
            <a:xfrm>
              <a:off x="511" y="2940"/>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82" name="Oval 21"/>
            <p:cNvSpPr>
              <a:spLocks noChangeArrowheads="1"/>
            </p:cNvSpPr>
            <p:nvPr/>
          </p:nvSpPr>
          <p:spPr bwMode="auto">
            <a:xfrm>
              <a:off x="895" y="2940"/>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83" name="Oval 22"/>
            <p:cNvSpPr>
              <a:spLocks noChangeArrowheads="1"/>
            </p:cNvSpPr>
            <p:nvPr/>
          </p:nvSpPr>
          <p:spPr bwMode="auto">
            <a:xfrm>
              <a:off x="697" y="2928"/>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nvGrpSpPr>
          <p:cNvPr id="4" name="Group 23"/>
          <p:cNvGrpSpPr>
            <a:grpSpLocks/>
          </p:cNvGrpSpPr>
          <p:nvPr/>
        </p:nvGrpSpPr>
        <p:grpSpPr bwMode="auto">
          <a:xfrm>
            <a:off x="4621213" y="4629150"/>
            <a:ext cx="698500" cy="98425"/>
            <a:chOff x="2911" y="2916"/>
            <a:chExt cx="440" cy="62"/>
          </a:xfrm>
        </p:grpSpPr>
        <p:sp>
          <p:nvSpPr>
            <p:cNvPr id="26676" name="Line 24"/>
            <p:cNvSpPr>
              <a:spLocks noChangeShapeType="1"/>
            </p:cNvSpPr>
            <p:nvPr/>
          </p:nvSpPr>
          <p:spPr bwMode="auto">
            <a:xfrm>
              <a:off x="2952" y="2946"/>
              <a:ext cx="360"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77" name="Oval 25"/>
            <p:cNvSpPr>
              <a:spLocks noChangeArrowheads="1"/>
            </p:cNvSpPr>
            <p:nvPr/>
          </p:nvSpPr>
          <p:spPr bwMode="auto">
            <a:xfrm>
              <a:off x="2911" y="2922"/>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8" name="Oval 26"/>
            <p:cNvSpPr>
              <a:spLocks noChangeArrowheads="1"/>
            </p:cNvSpPr>
            <p:nvPr/>
          </p:nvSpPr>
          <p:spPr bwMode="auto">
            <a:xfrm>
              <a:off x="3295" y="2922"/>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9" name="Oval 27"/>
            <p:cNvSpPr>
              <a:spLocks noChangeArrowheads="1"/>
            </p:cNvSpPr>
            <p:nvPr/>
          </p:nvSpPr>
          <p:spPr bwMode="auto">
            <a:xfrm>
              <a:off x="3109" y="2916"/>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nvGrpSpPr>
          <p:cNvPr id="5" name="Group 28"/>
          <p:cNvGrpSpPr>
            <a:grpSpLocks/>
          </p:cNvGrpSpPr>
          <p:nvPr/>
        </p:nvGrpSpPr>
        <p:grpSpPr bwMode="auto">
          <a:xfrm>
            <a:off x="4592638" y="5019675"/>
            <a:ext cx="3765550" cy="107950"/>
            <a:chOff x="2893" y="3162"/>
            <a:chExt cx="2372" cy="68"/>
          </a:xfrm>
        </p:grpSpPr>
        <p:sp>
          <p:nvSpPr>
            <p:cNvPr id="26672" name="Line 29"/>
            <p:cNvSpPr>
              <a:spLocks noChangeShapeType="1"/>
            </p:cNvSpPr>
            <p:nvPr/>
          </p:nvSpPr>
          <p:spPr bwMode="auto">
            <a:xfrm>
              <a:off x="2934" y="3198"/>
              <a:ext cx="2262"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73" name="Oval 30"/>
            <p:cNvSpPr>
              <a:spLocks noChangeArrowheads="1"/>
            </p:cNvSpPr>
            <p:nvPr/>
          </p:nvSpPr>
          <p:spPr bwMode="auto">
            <a:xfrm>
              <a:off x="2893" y="3174"/>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4" name="Oval 31"/>
            <p:cNvSpPr>
              <a:spLocks noChangeArrowheads="1"/>
            </p:cNvSpPr>
            <p:nvPr/>
          </p:nvSpPr>
          <p:spPr bwMode="auto">
            <a:xfrm>
              <a:off x="5209" y="3174"/>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5" name="Oval 32"/>
            <p:cNvSpPr>
              <a:spLocks noChangeArrowheads="1"/>
            </p:cNvSpPr>
            <p:nvPr/>
          </p:nvSpPr>
          <p:spPr bwMode="auto">
            <a:xfrm>
              <a:off x="4063" y="3162"/>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nvGrpSpPr>
          <p:cNvPr id="6" name="Group 33"/>
          <p:cNvGrpSpPr>
            <a:grpSpLocks/>
          </p:cNvGrpSpPr>
          <p:nvPr/>
        </p:nvGrpSpPr>
        <p:grpSpPr bwMode="auto">
          <a:xfrm>
            <a:off x="773113" y="3457575"/>
            <a:ext cx="3727450" cy="98425"/>
            <a:chOff x="487" y="2178"/>
            <a:chExt cx="2348" cy="62"/>
          </a:xfrm>
        </p:grpSpPr>
        <p:sp>
          <p:nvSpPr>
            <p:cNvPr id="26668" name="Line 34"/>
            <p:cNvSpPr>
              <a:spLocks noChangeShapeType="1"/>
            </p:cNvSpPr>
            <p:nvPr/>
          </p:nvSpPr>
          <p:spPr bwMode="auto">
            <a:xfrm>
              <a:off x="528" y="2208"/>
              <a:ext cx="2262"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69" name="Oval 35"/>
            <p:cNvSpPr>
              <a:spLocks noChangeArrowheads="1"/>
            </p:cNvSpPr>
            <p:nvPr/>
          </p:nvSpPr>
          <p:spPr bwMode="auto">
            <a:xfrm>
              <a:off x="487" y="2184"/>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0" name="Oval 36"/>
            <p:cNvSpPr>
              <a:spLocks noChangeArrowheads="1"/>
            </p:cNvSpPr>
            <p:nvPr/>
          </p:nvSpPr>
          <p:spPr bwMode="auto">
            <a:xfrm>
              <a:off x="2779" y="2184"/>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71" name="Oval 37"/>
            <p:cNvSpPr>
              <a:spLocks noChangeArrowheads="1"/>
            </p:cNvSpPr>
            <p:nvPr/>
          </p:nvSpPr>
          <p:spPr bwMode="auto">
            <a:xfrm>
              <a:off x="1615" y="2178"/>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nvGrpSpPr>
          <p:cNvPr id="7" name="Group 38"/>
          <p:cNvGrpSpPr>
            <a:grpSpLocks/>
          </p:cNvGrpSpPr>
          <p:nvPr/>
        </p:nvGrpSpPr>
        <p:grpSpPr bwMode="auto">
          <a:xfrm>
            <a:off x="1992313" y="3933825"/>
            <a:ext cx="3727450" cy="98425"/>
            <a:chOff x="1255" y="2478"/>
            <a:chExt cx="2348" cy="62"/>
          </a:xfrm>
        </p:grpSpPr>
        <p:sp>
          <p:nvSpPr>
            <p:cNvPr id="26664" name="Line 39"/>
            <p:cNvSpPr>
              <a:spLocks noChangeShapeType="1"/>
            </p:cNvSpPr>
            <p:nvPr/>
          </p:nvSpPr>
          <p:spPr bwMode="auto">
            <a:xfrm>
              <a:off x="1296" y="2508"/>
              <a:ext cx="2262" cy="0"/>
            </a:xfrm>
            <a:prstGeom prst="line">
              <a:avLst/>
            </a:prstGeom>
            <a:noFill/>
            <a:ln w="38100">
              <a:solidFill>
                <a:schemeClr val="folHlink"/>
              </a:solidFill>
              <a:round/>
              <a:headEnd type="triangle" w="med" len="med"/>
              <a:tailEnd type="triangle" w="med" len="med"/>
            </a:ln>
          </p:spPr>
          <p:txBody>
            <a:bodyPr/>
            <a:lstStyle/>
            <a:p>
              <a:endParaRPr lang="en-US">
                <a:solidFill>
                  <a:srgbClr val="000000"/>
                </a:solidFill>
                <a:latin typeface="Tahoma" pitchFamily="34" charset="0"/>
              </a:endParaRPr>
            </a:p>
          </p:txBody>
        </p:sp>
        <p:sp>
          <p:nvSpPr>
            <p:cNvPr id="26665" name="Oval 40"/>
            <p:cNvSpPr>
              <a:spLocks noChangeArrowheads="1"/>
            </p:cNvSpPr>
            <p:nvPr/>
          </p:nvSpPr>
          <p:spPr bwMode="auto">
            <a:xfrm>
              <a:off x="1255" y="2484"/>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66" name="Oval 41"/>
            <p:cNvSpPr>
              <a:spLocks noChangeArrowheads="1"/>
            </p:cNvSpPr>
            <p:nvPr/>
          </p:nvSpPr>
          <p:spPr bwMode="auto">
            <a:xfrm>
              <a:off x="3547" y="2484"/>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67" name="Oval 42"/>
            <p:cNvSpPr>
              <a:spLocks noChangeArrowheads="1"/>
            </p:cNvSpPr>
            <p:nvPr/>
          </p:nvSpPr>
          <p:spPr bwMode="auto">
            <a:xfrm>
              <a:off x="2383" y="2478"/>
              <a:ext cx="56" cy="5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sp>
        <p:nvSpPr>
          <p:cNvPr id="248875" name="Text Box 43"/>
          <p:cNvSpPr txBox="1">
            <a:spLocks noChangeArrowheads="1"/>
          </p:cNvSpPr>
          <p:nvPr/>
        </p:nvSpPr>
        <p:spPr bwMode="auto">
          <a:xfrm>
            <a:off x="76200" y="5280025"/>
            <a:ext cx="8943975" cy="1038225"/>
          </a:xfrm>
          <a:prstGeom prst="rect">
            <a:avLst/>
          </a:prstGeom>
          <a:solidFill>
            <a:srgbClr val="00FFFF"/>
          </a:solidFill>
          <a:ln w="9525" algn="ctr">
            <a:solidFill>
              <a:schemeClr val="tx1"/>
            </a:solidFill>
            <a:miter lim="800000"/>
            <a:headEnd/>
            <a:tailEnd/>
          </a:ln>
          <a:effectLst>
            <a:outerShdw dist="107763" dir="2700000" algn="ctr" rotWithShape="0">
              <a:schemeClr val="bg2">
                <a:alpha val="50000"/>
              </a:schemeClr>
            </a:outerShdw>
          </a:effectLst>
        </p:spPr>
        <p:txBody>
          <a:bodyPr lIns="96661" tIns="48331" rIns="96661" bIns="48331">
            <a:spAutoFit/>
          </a:bodyPr>
          <a:lstStyle/>
          <a:p>
            <a:pPr algn="ctr">
              <a:lnSpc>
                <a:spcPct val="85000"/>
              </a:lnSpc>
              <a:spcBef>
                <a:spcPct val="50000"/>
              </a:spcBef>
            </a:pPr>
            <a:r>
              <a:rPr lang="en-US" sz="2400" b="1">
                <a:solidFill>
                  <a:srgbClr val="0B3D91"/>
                </a:solidFill>
                <a:latin typeface="Arial" charset="0"/>
              </a:rPr>
              <a:t>Design meets requirements to desired confidence when [</a:t>
            </a:r>
            <a:r>
              <a:rPr lang="en-US" sz="2400" b="1" i="1">
                <a:solidFill>
                  <a:srgbClr val="0B3D91"/>
                </a:solidFill>
                <a:latin typeface="Arial" charset="0"/>
              </a:rPr>
              <a:t>P</a:t>
            </a:r>
            <a:r>
              <a:rPr lang="en-US" sz="2400" b="1" i="1" baseline="-25000">
                <a:solidFill>
                  <a:srgbClr val="0B3D91"/>
                </a:solidFill>
                <a:latin typeface="Arial" charset="0"/>
              </a:rPr>
              <a:t>low</a:t>
            </a:r>
            <a:r>
              <a:rPr lang="en-US" sz="2400" b="1">
                <a:solidFill>
                  <a:srgbClr val="0B3D91"/>
                </a:solidFill>
                <a:latin typeface="Arial" charset="0"/>
              </a:rPr>
              <a:t> &amp; </a:t>
            </a:r>
            <a:r>
              <a:rPr lang="en-US" sz="2400" b="1" i="1">
                <a:solidFill>
                  <a:srgbClr val="0B3D91"/>
                </a:solidFill>
                <a:latin typeface="Arial" charset="0"/>
              </a:rPr>
              <a:t>P</a:t>
            </a:r>
            <a:r>
              <a:rPr lang="en-US" sz="2400" b="1" i="1" baseline="-25000">
                <a:solidFill>
                  <a:srgbClr val="0B3D91"/>
                </a:solidFill>
                <a:latin typeface="Arial" charset="0"/>
              </a:rPr>
              <a:t>up</a:t>
            </a:r>
            <a:r>
              <a:rPr lang="en-US" sz="2400" b="1">
                <a:solidFill>
                  <a:srgbClr val="0B3D91"/>
                </a:solidFill>
                <a:latin typeface="Arial" charset="0"/>
              </a:rPr>
              <a:t>] are within [</a:t>
            </a:r>
            <a:r>
              <a:rPr lang="en-US" sz="2400" b="1" i="1">
                <a:solidFill>
                  <a:srgbClr val="0B3D91"/>
                </a:solidFill>
                <a:latin typeface="Arial" charset="0"/>
              </a:rPr>
              <a:t>P</a:t>
            </a:r>
            <a:r>
              <a:rPr lang="en-US" sz="2400" b="1" i="1" baseline="-25000">
                <a:solidFill>
                  <a:srgbClr val="0B3D91"/>
                </a:solidFill>
                <a:latin typeface="Arial" charset="0"/>
              </a:rPr>
              <a:t>min</a:t>
            </a:r>
            <a:r>
              <a:rPr lang="en-US" sz="2400" b="1">
                <a:solidFill>
                  <a:srgbClr val="0B3D91"/>
                </a:solidFill>
                <a:latin typeface="Arial" charset="0"/>
              </a:rPr>
              <a:t> &amp; Pof</a:t>
            </a:r>
            <a:r>
              <a:rPr lang="en-US" sz="2400" b="1" i="1" baseline="-25000">
                <a:solidFill>
                  <a:srgbClr val="0B3D91"/>
                </a:solidFill>
                <a:latin typeface="Arial" charset="0"/>
              </a:rPr>
              <a:t>max</a:t>
            </a:r>
            <a:r>
              <a:rPr lang="en-US" sz="2400" b="1">
                <a:solidFill>
                  <a:srgbClr val="0B3D91"/>
                </a:solidFill>
                <a:latin typeface="Arial" charset="0"/>
              </a:rPr>
              <a:t>] as determined </a:t>
            </a:r>
            <a:r>
              <a:rPr lang="en-US" sz="2400" b="1" i="1">
                <a:solidFill>
                  <a:srgbClr val="0B3D91"/>
                </a:solidFill>
                <a:latin typeface="Arial" charset="0"/>
              </a:rPr>
              <a:t>L</a:t>
            </a:r>
            <a:r>
              <a:rPr lang="en-US" sz="2400" b="1" i="1" baseline="-25000">
                <a:solidFill>
                  <a:srgbClr val="0B3D91"/>
                </a:solidFill>
                <a:latin typeface="Arial" charset="0"/>
              </a:rPr>
              <a:t>t</a:t>
            </a:r>
            <a:r>
              <a:rPr lang="en-US" sz="2400" b="1">
                <a:solidFill>
                  <a:srgbClr val="0B3D91"/>
                </a:solidFill>
                <a:latin typeface="Arial" charset="0"/>
              </a:rPr>
              <a:t> hours in advance</a:t>
            </a:r>
          </a:p>
        </p:txBody>
      </p:sp>
      <p:sp>
        <p:nvSpPr>
          <p:cNvPr id="26643" name="AutoShape 44"/>
          <p:cNvSpPr>
            <a:spLocks/>
          </p:cNvSpPr>
          <p:nvPr/>
        </p:nvSpPr>
        <p:spPr bwMode="auto">
          <a:xfrm>
            <a:off x="523875" y="2543175"/>
            <a:ext cx="171450" cy="2466975"/>
          </a:xfrm>
          <a:prstGeom prst="leftBrace">
            <a:avLst>
              <a:gd name="adj1" fmla="val 119907"/>
              <a:gd name="adj2" fmla="val 50000"/>
            </a:avLst>
          </a:prstGeom>
          <a:no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6644" name="Text Box 45"/>
          <p:cNvSpPr txBox="1">
            <a:spLocks noChangeArrowheads="1"/>
          </p:cNvSpPr>
          <p:nvPr/>
        </p:nvSpPr>
        <p:spPr bwMode="auto">
          <a:xfrm rot="-5400000">
            <a:off x="-552450" y="3543300"/>
            <a:ext cx="1847850" cy="457200"/>
          </a:xfrm>
          <a:prstGeom prst="rect">
            <a:avLst/>
          </a:prstGeom>
          <a:noFill/>
          <a:ln w="9525">
            <a:noFill/>
            <a:miter lim="800000"/>
            <a:headEnd/>
            <a:tailEnd/>
          </a:ln>
        </p:spPr>
        <p:txBody>
          <a:bodyPr>
            <a:spAutoFit/>
          </a:bodyPr>
          <a:lstStyle/>
          <a:p>
            <a:pPr algn="ctr">
              <a:spcBef>
                <a:spcPct val="50000"/>
              </a:spcBef>
            </a:pPr>
            <a:r>
              <a:rPr lang="en-US" sz="2400" b="1" i="1" dirty="0" smtClean="0">
                <a:solidFill>
                  <a:srgbClr val="000000"/>
                </a:solidFill>
                <a:latin typeface="Arial" charset="0"/>
              </a:rPr>
              <a:t>Test </a:t>
            </a:r>
            <a:r>
              <a:rPr lang="en-US" sz="2400" b="1" i="1" dirty="0">
                <a:solidFill>
                  <a:srgbClr val="000000"/>
                </a:solidFill>
                <a:latin typeface="Arial" charset="0"/>
              </a:rPr>
              <a:t>Data</a:t>
            </a:r>
          </a:p>
        </p:txBody>
      </p:sp>
      <p:sp>
        <p:nvSpPr>
          <p:cNvPr id="26645" name="Line 46"/>
          <p:cNvSpPr>
            <a:spLocks noChangeShapeType="1"/>
          </p:cNvSpPr>
          <p:nvPr/>
        </p:nvSpPr>
        <p:spPr bwMode="auto">
          <a:xfrm>
            <a:off x="1695450" y="2609850"/>
            <a:ext cx="2638425" cy="0"/>
          </a:xfrm>
          <a:prstGeom prst="line">
            <a:avLst/>
          </a:prstGeom>
          <a:noFill/>
          <a:ln w="38100">
            <a:solidFill>
              <a:schemeClr val="folHlink"/>
            </a:solidFill>
            <a:round/>
            <a:headEnd/>
            <a:tailEnd/>
          </a:ln>
        </p:spPr>
        <p:txBody>
          <a:bodyPr/>
          <a:lstStyle/>
          <a:p>
            <a:endParaRPr lang="en-US">
              <a:solidFill>
                <a:srgbClr val="000000"/>
              </a:solidFill>
              <a:latin typeface="Tahoma" pitchFamily="34" charset="0"/>
            </a:endParaRPr>
          </a:p>
        </p:txBody>
      </p:sp>
      <p:grpSp>
        <p:nvGrpSpPr>
          <p:cNvPr id="8" name="Group 47"/>
          <p:cNvGrpSpPr>
            <a:grpSpLocks/>
          </p:cNvGrpSpPr>
          <p:nvPr/>
        </p:nvGrpSpPr>
        <p:grpSpPr bwMode="auto">
          <a:xfrm>
            <a:off x="1825625" y="2544763"/>
            <a:ext cx="2581275" cy="130175"/>
            <a:chOff x="1150" y="1483"/>
            <a:chExt cx="1626" cy="82"/>
          </a:xfrm>
        </p:grpSpPr>
        <p:sp>
          <p:nvSpPr>
            <p:cNvPr id="26660" name="Rectangle 48"/>
            <p:cNvSpPr>
              <a:spLocks noChangeArrowheads="1"/>
            </p:cNvSpPr>
            <p:nvPr/>
          </p:nvSpPr>
          <p:spPr bwMode="auto">
            <a:xfrm>
              <a:off x="1299" y="1483"/>
              <a:ext cx="1477" cy="82"/>
            </a:xfrm>
            <a:prstGeom prst="rect">
              <a:avLst/>
            </a:prstGeom>
            <a:solidFill>
              <a:schemeClr val="bg1"/>
            </a:solidFill>
            <a:ln w="9525">
              <a:noFill/>
              <a:miter lim="800000"/>
              <a:headEnd/>
              <a:tailEnd/>
            </a:ln>
          </p:spPr>
          <p:txBody>
            <a:bodyPr wrap="none" anchor="ctr"/>
            <a:lstStyle/>
            <a:p>
              <a:endParaRPr lang="en-US">
                <a:solidFill>
                  <a:srgbClr val="000000"/>
                </a:solidFill>
                <a:latin typeface="Tahoma" pitchFamily="34" charset="0"/>
              </a:endParaRPr>
            </a:p>
          </p:txBody>
        </p:sp>
        <p:grpSp>
          <p:nvGrpSpPr>
            <p:cNvPr id="9" name="Group 49"/>
            <p:cNvGrpSpPr>
              <a:grpSpLocks/>
            </p:cNvGrpSpPr>
            <p:nvPr/>
          </p:nvGrpSpPr>
          <p:grpSpPr bwMode="auto">
            <a:xfrm>
              <a:off x="1150" y="1504"/>
              <a:ext cx="237" cy="56"/>
              <a:chOff x="2044" y="1492"/>
              <a:chExt cx="237" cy="56"/>
            </a:xfrm>
          </p:grpSpPr>
          <p:sp>
            <p:nvSpPr>
              <p:cNvPr id="26662" name="Line 50"/>
              <p:cNvSpPr>
                <a:spLocks noChangeShapeType="1"/>
              </p:cNvSpPr>
              <p:nvPr/>
            </p:nvSpPr>
            <p:spPr bwMode="auto">
              <a:xfrm>
                <a:off x="2044" y="1518"/>
                <a:ext cx="204" cy="0"/>
              </a:xfrm>
              <a:prstGeom prst="line">
                <a:avLst/>
              </a:prstGeom>
              <a:noFill/>
              <a:ln w="38100">
                <a:solidFill>
                  <a:schemeClr val="folHlink"/>
                </a:solidFill>
                <a:round/>
                <a:headEnd/>
                <a:tailEnd type="triangle" w="med" len="med"/>
              </a:ln>
            </p:spPr>
            <p:txBody>
              <a:bodyPr/>
              <a:lstStyle/>
              <a:p>
                <a:endParaRPr lang="en-US">
                  <a:solidFill>
                    <a:srgbClr val="000000"/>
                  </a:solidFill>
                  <a:latin typeface="Tahoma" pitchFamily="34" charset="0"/>
                </a:endParaRPr>
              </a:p>
            </p:txBody>
          </p:sp>
          <p:sp>
            <p:nvSpPr>
              <p:cNvPr id="26663" name="Oval 51"/>
              <p:cNvSpPr>
                <a:spLocks noChangeArrowheads="1"/>
              </p:cNvSpPr>
              <p:nvPr/>
            </p:nvSpPr>
            <p:spPr bwMode="auto">
              <a:xfrm>
                <a:off x="2225" y="1492"/>
                <a:ext cx="56" cy="56"/>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grpSp>
        <p:nvGrpSpPr>
          <p:cNvPr id="10" name="Group 52"/>
          <p:cNvGrpSpPr>
            <a:grpSpLocks/>
          </p:cNvGrpSpPr>
          <p:nvPr/>
        </p:nvGrpSpPr>
        <p:grpSpPr bwMode="auto">
          <a:xfrm>
            <a:off x="-742950" y="2540000"/>
            <a:ext cx="2819400" cy="149225"/>
            <a:chOff x="-468" y="1480"/>
            <a:chExt cx="1776" cy="94"/>
          </a:xfrm>
        </p:grpSpPr>
        <p:sp>
          <p:nvSpPr>
            <p:cNvPr id="26656" name="Rectangle 53"/>
            <p:cNvSpPr>
              <a:spLocks noChangeArrowheads="1"/>
            </p:cNvSpPr>
            <p:nvPr/>
          </p:nvSpPr>
          <p:spPr bwMode="auto">
            <a:xfrm>
              <a:off x="-468" y="1480"/>
              <a:ext cx="1510" cy="94"/>
            </a:xfrm>
            <a:prstGeom prst="rect">
              <a:avLst/>
            </a:prstGeom>
            <a:solidFill>
              <a:schemeClr val="bg1"/>
            </a:solidFill>
            <a:ln w="9525">
              <a:noFill/>
              <a:miter lim="800000"/>
              <a:headEnd/>
              <a:tailEnd/>
            </a:ln>
          </p:spPr>
          <p:txBody>
            <a:bodyPr wrap="none" anchor="ctr"/>
            <a:lstStyle/>
            <a:p>
              <a:endParaRPr lang="en-US">
                <a:solidFill>
                  <a:srgbClr val="000000"/>
                </a:solidFill>
                <a:latin typeface="Tahoma" pitchFamily="34" charset="0"/>
              </a:endParaRPr>
            </a:p>
          </p:txBody>
        </p:sp>
        <p:grpSp>
          <p:nvGrpSpPr>
            <p:cNvPr id="11" name="Group 54"/>
            <p:cNvGrpSpPr>
              <a:grpSpLocks/>
            </p:cNvGrpSpPr>
            <p:nvPr/>
          </p:nvGrpSpPr>
          <p:grpSpPr bwMode="auto">
            <a:xfrm>
              <a:off x="979" y="1500"/>
              <a:ext cx="329" cy="56"/>
              <a:chOff x="979" y="1500"/>
              <a:chExt cx="329" cy="56"/>
            </a:xfrm>
          </p:grpSpPr>
          <p:sp>
            <p:nvSpPr>
              <p:cNvPr id="26658" name="Line 55"/>
              <p:cNvSpPr>
                <a:spLocks noChangeShapeType="1"/>
              </p:cNvSpPr>
              <p:nvPr/>
            </p:nvSpPr>
            <p:spPr bwMode="auto">
              <a:xfrm>
                <a:off x="1032" y="1524"/>
                <a:ext cx="276" cy="0"/>
              </a:xfrm>
              <a:prstGeom prst="line">
                <a:avLst/>
              </a:prstGeom>
              <a:noFill/>
              <a:ln w="38100">
                <a:solidFill>
                  <a:schemeClr val="folHlink"/>
                </a:solidFill>
                <a:round/>
                <a:headEnd type="triangle" w="med" len="med"/>
                <a:tailEnd/>
              </a:ln>
            </p:spPr>
            <p:txBody>
              <a:bodyPr/>
              <a:lstStyle/>
              <a:p>
                <a:endParaRPr lang="en-US">
                  <a:solidFill>
                    <a:srgbClr val="000000"/>
                  </a:solidFill>
                  <a:latin typeface="Tahoma" pitchFamily="34" charset="0"/>
                </a:endParaRPr>
              </a:p>
            </p:txBody>
          </p:sp>
          <p:sp>
            <p:nvSpPr>
              <p:cNvPr id="26659" name="Oval 56"/>
              <p:cNvSpPr>
                <a:spLocks noChangeArrowheads="1"/>
              </p:cNvSpPr>
              <p:nvPr/>
            </p:nvSpPr>
            <p:spPr bwMode="auto">
              <a:xfrm>
                <a:off x="979" y="1500"/>
                <a:ext cx="56" cy="56"/>
              </a:xfrm>
              <a:prstGeom prst="ellipse">
                <a:avLst/>
              </a:prstGeom>
              <a:solidFill>
                <a:srgbClr val="00FF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grpSp>
      </p:grpSp>
      <p:sp>
        <p:nvSpPr>
          <p:cNvPr id="248889" name="Oval 57"/>
          <p:cNvSpPr>
            <a:spLocks noChangeArrowheads="1"/>
          </p:cNvSpPr>
          <p:nvPr/>
        </p:nvSpPr>
        <p:spPr bwMode="auto">
          <a:xfrm>
            <a:off x="1820863" y="2562225"/>
            <a:ext cx="88900" cy="88900"/>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Tahoma" pitchFamily="34" charset="0"/>
            </a:endParaRPr>
          </a:p>
        </p:txBody>
      </p:sp>
      <p:sp>
        <p:nvSpPr>
          <p:cNvPr id="248890" name="Rectangle 58"/>
          <p:cNvSpPr>
            <a:spLocks noChangeArrowheads="1"/>
          </p:cNvSpPr>
          <p:nvPr/>
        </p:nvSpPr>
        <p:spPr bwMode="auto">
          <a:xfrm>
            <a:off x="781050" y="2257425"/>
            <a:ext cx="8105775" cy="704850"/>
          </a:xfrm>
          <a:prstGeom prst="rect">
            <a:avLst/>
          </a:prstGeom>
          <a:noFill/>
          <a:ln w="9525">
            <a:solidFill>
              <a:schemeClr val="tx1"/>
            </a:solidFill>
            <a:miter lim="800000"/>
            <a:headEnd/>
            <a:tailEnd/>
          </a:ln>
        </p:spPr>
        <p:txBody>
          <a:bodyPr wrap="none" anchor="ctr"/>
          <a:lstStyle/>
          <a:p>
            <a:endParaRPr lang="en-US">
              <a:solidFill>
                <a:srgbClr val="000000"/>
              </a:solidFill>
              <a:latin typeface="Tahoma" pitchFamily="34" charset="0"/>
            </a:endParaRPr>
          </a:p>
        </p:txBody>
      </p:sp>
      <p:sp>
        <p:nvSpPr>
          <p:cNvPr id="248891" name="Text Box 59"/>
          <p:cNvSpPr txBox="1">
            <a:spLocks noChangeArrowheads="1"/>
          </p:cNvSpPr>
          <p:nvPr/>
        </p:nvSpPr>
        <p:spPr bwMode="auto">
          <a:xfrm>
            <a:off x="4733925" y="2228850"/>
            <a:ext cx="3552825" cy="641350"/>
          </a:xfrm>
          <a:prstGeom prst="rect">
            <a:avLst/>
          </a:prstGeom>
          <a:noFill/>
          <a:ln w="9525">
            <a:noFill/>
            <a:miter lim="800000"/>
            <a:headEnd/>
            <a:tailEnd/>
          </a:ln>
        </p:spPr>
        <p:txBody>
          <a:bodyPr>
            <a:spAutoFit/>
          </a:bodyPr>
          <a:lstStyle/>
          <a:p>
            <a:pPr>
              <a:spcBef>
                <a:spcPct val="50000"/>
              </a:spcBef>
            </a:pPr>
            <a:r>
              <a:rPr lang="en-US" b="1" i="1">
                <a:solidFill>
                  <a:srgbClr val="000000"/>
                </a:solidFill>
                <a:latin typeface="Arial" charset="0"/>
              </a:rPr>
              <a:t>Requirement satisfied to desired confidence</a:t>
            </a:r>
            <a:endParaRPr lang="en-US">
              <a:solidFill>
                <a:srgbClr val="000000"/>
              </a:solidFill>
              <a:latin typeface="Arial" charset="0"/>
            </a:endParaRPr>
          </a:p>
        </p:txBody>
      </p:sp>
      <p:sp>
        <p:nvSpPr>
          <p:cNvPr id="26651" name="Line 60"/>
          <p:cNvSpPr>
            <a:spLocks noChangeShapeType="1"/>
          </p:cNvSpPr>
          <p:nvPr/>
        </p:nvSpPr>
        <p:spPr bwMode="auto">
          <a:xfrm>
            <a:off x="1543050" y="2190750"/>
            <a:ext cx="0" cy="3200400"/>
          </a:xfrm>
          <a:prstGeom prst="line">
            <a:avLst/>
          </a:prstGeom>
          <a:noFill/>
          <a:ln w="9525">
            <a:solidFill>
              <a:schemeClr val="tx1"/>
            </a:solidFill>
            <a:prstDash val="dash"/>
            <a:round/>
            <a:headEnd/>
            <a:tailEnd/>
          </a:ln>
        </p:spPr>
        <p:txBody>
          <a:bodyPr/>
          <a:lstStyle/>
          <a:p>
            <a:endParaRPr lang="en-US">
              <a:solidFill>
                <a:srgbClr val="000000"/>
              </a:solidFill>
              <a:latin typeface="Tahoma" pitchFamily="34" charset="0"/>
            </a:endParaRPr>
          </a:p>
        </p:txBody>
      </p:sp>
      <p:sp>
        <p:nvSpPr>
          <p:cNvPr id="26652" name="Line 61"/>
          <p:cNvSpPr>
            <a:spLocks noChangeShapeType="1"/>
          </p:cNvSpPr>
          <p:nvPr/>
        </p:nvSpPr>
        <p:spPr bwMode="auto">
          <a:xfrm>
            <a:off x="4524375" y="2143125"/>
            <a:ext cx="0" cy="3219450"/>
          </a:xfrm>
          <a:prstGeom prst="line">
            <a:avLst/>
          </a:prstGeom>
          <a:noFill/>
          <a:ln w="9525">
            <a:solidFill>
              <a:schemeClr val="tx1"/>
            </a:solidFill>
            <a:prstDash val="dash"/>
            <a:round/>
            <a:headEnd/>
            <a:tailEnd/>
          </a:ln>
        </p:spPr>
        <p:txBody>
          <a:bodyPr/>
          <a:lstStyle/>
          <a:p>
            <a:endParaRPr lang="en-US">
              <a:solidFill>
                <a:srgbClr val="000000"/>
              </a:solidFill>
              <a:latin typeface="Tahoma" pitchFamily="34" charset="0"/>
            </a:endParaRPr>
          </a:p>
        </p:txBody>
      </p:sp>
      <p:sp>
        <p:nvSpPr>
          <p:cNvPr id="248894" name="Text Box 62"/>
          <p:cNvSpPr txBox="1">
            <a:spLocks noChangeArrowheads="1"/>
          </p:cNvSpPr>
          <p:nvPr/>
        </p:nvSpPr>
        <p:spPr bwMode="auto">
          <a:xfrm>
            <a:off x="1181100" y="2143125"/>
            <a:ext cx="666750" cy="366713"/>
          </a:xfrm>
          <a:prstGeom prst="rect">
            <a:avLst/>
          </a:prstGeom>
          <a:noFill/>
          <a:ln w="9525">
            <a:noFill/>
            <a:miter lim="800000"/>
            <a:headEnd/>
            <a:tailEnd/>
          </a:ln>
        </p:spPr>
        <p:txBody>
          <a:bodyPr>
            <a:spAutoFit/>
          </a:bodyPr>
          <a:lstStyle/>
          <a:p>
            <a:pPr algn="ctr">
              <a:spcBef>
                <a:spcPct val="50000"/>
              </a:spcBef>
            </a:pPr>
            <a:r>
              <a:rPr lang="en-US" b="1" i="1">
                <a:solidFill>
                  <a:srgbClr val="33CC33"/>
                </a:solidFill>
                <a:latin typeface="Arial" charset="0"/>
              </a:rPr>
              <a:t>p</a:t>
            </a:r>
            <a:r>
              <a:rPr lang="en-US" b="1" i="1" baseline="-25000">
                <a:solidFill>
                  <a:srgbClr val="33CC33"/>
                </a:solidFill>
                <a:latin typeface="Arial" charset="0"/>
              </a:rPr>
              <a:t>low</a:t>
            </a:r>
          </a:p>
        </p:txBody>
      </p:sp>
      <p:sp>
        <p:nvSpPr>
          <p:cNvPr id="248895" name="Text Box 63"/>
          <p:cNvSpPr txBox="1">
            <a:spLocks noChangeArrowheads="1"/>
          </p:cNvSpPr>
          <p:nvPr/>
        </p:nvSpPr>
        <p:spPr bwMode="auto">
          <a:xfrm>
            <a:off x="1885950" y="2152650"/>
            <a:ext cx="666750" cy="366713"/>
          </a:xfrm>
          <a:prstGeom prst="rect">
            <a:avLst/>
          </a:prstGeom>
          <a:noFill/>
          <a:ln w="9525">
            <a:noFill/>
            <a:miter lim="800000"/>
            <a:headEnd/>
            <a:tailEnd/>
          </a:ln>
        </p:spPr>
        <p:txBody>
          <a:bodyPr>
            <a:spAutoFit/>
          </a:bodyPr>
          <a:lstStyle/>
          <a:p>
            <a:pPr algn="ctr">
              <a:spcBef>
                <a:spcPct val="50000"/>
              </a:spcBef>
            </a:pPr>
            <a:r>
              <a:rPr lang="en-US" b="1" i="1">
                <a:solidFill>
                  <a:srgbClr val="CC0000"/>
                </a:solidFill>
                <a:latin typeface="Arial" charset="0"/>
              </a:rPr>
              <a:t>p</a:t>
            </a:r>
            <a:r>
              <a:rPr lang="en-US" b="1" i="1" baseline="-25000">
                <a:solidFill>
                  <a:srgbClr val="CC0000"/>
                </a:solidFill>
                <a:latin typeface="Arial" charset="0"/>
              </a:rPr>
              <a:t>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11111E-6 L 0.25416 -1.11111E-6 " pathEditMode="relative" rAng="0" ptsTypes="AA">
                                      <p:cBhvr>
                                        <p:cTn id="6" dur="2000" fill="hold"/>
                                        <p:tgtEl>
                                          <p:spTgt spid="8"/>
                                        </p:tgtEl>
                                        <p:attrNameLst>
                                          <p:attrName>ppt_x</p:attrName>
                                          <p:attrName>ppt_y</p:attrName>
                                        </p:attrNameLst>
                                      </p:cBhvr>
                                      <p:rCtr x="127" y="0"/>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248895"/>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3.05556E-6 0.00139 L 0.13021 0.00139 " pathEditMode="relative" rAng="0" ptsTypes="AA">
                                      <p:cBhvr>
                                        <p:cTn id="10" dur="2000" fill="hold"/>
                                        <p:tgtEl>
                                          <p:spTgt spid="248889"/>
                                        </p:tgtEl>
                                        <p:attrNameLst>
                                          <p:attrName>ppt_x</p:attrName>
                                          <p:attrName>ppt_y</p:attrName>
                                        </p:attrNameLst>
                                      </p:cBhvr>
                                      <p:rCtr x="65" y="0"/>
                                    </p:animMotion>
                                  </p:childTnLst>
                                </p:cTn>
                              </p:par>
                            </p:childTnLst>
                          </p:cTn>
                        </p:par>
                        <p:par>
                          <p:cTn id="11" fill="hold">
                            <p:stCondLst>
                              <p:cond delay="2000"/>
                            </p:stCondLst>
                            <p:childTnLst>
                              <p:par>
                                <p:cTn id="12" presetID="63" presetClass="path" presetSubtype="0" accel="50000" decel="50000" fill="hold" nodeType="afterEffect">
                                  <p:stCondLst>
                                    <p:cond delay="0"/>
                                  </p:stCondLst>
                                  <p:childTnLst>
                                    <p:animMotion origin="layout" path="M 0 0  L 0.25 0  E" pathEditMode="relative" rAng="0" ptsTypes="">
                                      <p:cBhvr>
                                        <p:cTn id="13" dur="2000" fill="hold"/>
                                        <p:tgtEl>
                                          <p:spTgt spid="10"/>
                                        </p:tgtEl>
                                        <p:attrNameLst>
                                          <p:attrName>ppt_x</p:attrName>
                                          <p:attrName>ppt_y</p:attrName>
                                        </p:attrNameLst>
                                      </p:cBhvr>
                                      <p:rCtr x="0" y="0"/>
                                    </p:animMotion>
                                  </p:childTnLst>
                                </p:cTn>
                              </p:par>
                              <p:par>
                                <p:cTn id="14" presetID="63" presetClass="path" presetSubtype="0" accel="50000" decel="50000" fill="hold" grpId="1" nodeType="withEffect">
                                  <p:stCondLst>
                                    <p:cond delay="0"/>
                                  </p:stCondLst>
                                  <p:childTnLst>
                                    <p:animMotion origin="layout" path="M 0.13021 0.00139 L 0.25417 0.00139 " pathEditMode="relative" rAng="0" ptsTypes="AA">
                                      <p:cBhvr>
                                        <p:cTn id="15" dur="2000" fill="hold"/>
                                        <p:tgtEl>
                                          <p:spTgt spid="248889"/>
                                        </p:tgtEl>
                                        <p:attrNameLst>
                                          <p:attrName>ppt_x</p:attrName>
                                          <p:attrName>ppt_y</p:attrName>
                                        </p:attrNameLst>
                                      </p:cBhvr>
                                      <p:rCtr x="62" y="0"/>
                                    </p:animMotion>
                                  </p:childTnLst>
                                </p:cTn>
                              </p:par>
                              <p:par>
                                <p:cTn id="16" presetID="63" presetClass="path" presetSubtype="0" accel="50000" decel="50000" fill="hold" grpId="0" nodeType="withEffect">
                                  <p:stCondLst>
                                    <p:cond delay="0"/>
                                  </p:stCondLst>
                                  <p:childTnLst>
                                    <p:animMotion origin="layout" path="M 5E-6 -2.59259E-6 L 0.27084 -2.59259E-6 " pathEditMode="relative" rAng="0" ptsTypes="AA">
                                      <p:cBhvr>
                                        <p:cTn id="17" dur="2000" fill="hold"/>
                                        <p:tgtEl>
                                          <p:spTgt spid="248894"/>
                                        </p:tgtEl>
                                        <p:attrNameLst>
                                          <p:attrName>ppt_x</p:attrName>
                                          <p:attrName>ppt_y</p:attrName>
                                        </p:attrNameLst>
                                      </p:cBhvr>
                                      <p:rCtr x="135" y="0"/>
                                    </p:animMotion>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48890"/>
                                        </p:tgtEl>
                                        <p:attrNameLst>
                                          <p:attrName>style.visibility</p:attrName>
                                        </p:attrNameLst>
                                      </p:cBhvr>
                                      <p:to>
                                        <p:strVal val="visible"/>
                                      </p:to>
                                    </p:set>
                                    <p:animEffect transition="in" filter="fade">
                                      <p:cBhvr>
                                        <p:cTn id="21" dur="2000"/>
                                        <p:tgtEl>
                                          <p:spTgt spid="2488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8891"/>
                                        </p:tgtEl>
                                        <p:attrNameLst>
                                          <p:attrName>style.visibility</p:attrName>
                                        </p:attrNameLst>
                                      </p:cBhvr>
                                      <p:to>
                                        <p:strVal val="visible"/>
                                      </p:to>
                                    </p:set>
                                    <p:animEffect transition="in" filter="fade">
                                      <p:cBhvr>
                                        <p:cTn id="24" dur="2000"/>
                                        <p:tgtEl>
                                          <p:spTgt spid="24889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8841"/>
                                        </p:tgtEl>
                                        <p:attrNameLst>
                                          <p:attrName>style.visibility</p:attrName>
                                        </p:attrNameLst>
                                      </p:cBhvr>
                                      <p:to>
                                        <p:strVal val="visible"/>
                                      </p:to>
                                    </p:set>
                                    <p:animEffect transition="in" filter="fade">
                                      <p:cBhvr>
                                        <p:cTn id="41" dur="2000"/>
                                        <p:tgtEl>
                                          <p:spTgt spid="2488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8840"/>
                                        </p:tgtEl>
                                        <p:attrNameLst>
                                          <p:attrName>style.visibility</p:attrName>
                                        </p:attrNameLst>
                                      </p:cBhvr>
                                      <p:to>
                                        <p:strVal val="visible"/>
                                      </p:to>
                                    </p:set>
                                    <p:animEffect transition="in" filter="fade">
                                      <p:cBhvr>
                                        <p:cTn id="44" dur="2000"/>
                                        <p:tgtEl>
                                          <p:spTgt spid="2488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248843"/>
                                        </p:tgtEl>
                                        <p:attrNameLst>
                                          <p:attrName>style.visibility</p:attrName>
                                        </p:attrNameLst>
                                      </p:cBhvr>
                                      <p:to>
                                        <p:strVal val="visible"/>
                                      </p:to>
                                    </p:set>
                                    <p:animEffect transition="in" filter="fade">
                                      <p:cBhvr>
                                        <p:cTn id="59" dur="2000"/>
                                        <p:tgtEl>
                                          <p:spTgt spid="2488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8842"/>
                                        </p:tgtEl>
                                        <p:attrNameLst>
                                          <p:attrName>style.visibility</p:attrName>
                                        </p:attrNameLst>
                                      </p:cBhvr>
                                      <p:to>
                                        <p:strVal val="visible"/>
                                      </p:to>
                                    </p:set>
                                    <p:animEffect transition="in" filter="fade">
                                      <p:cBhvr>
                                        <p:cTn id="62" dur="2000"/>
                                        <p:tgtEl>
                                          <p:spTgt spid="2488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8875"/>
                                        </p:tgtEl>
                                        <p:attrNameLst>
                                          <p:attrName>style.visibility</p:attrName>
                                        </p:attrNameLst>
                                      </p:cBhvr>
                                      <p:to>
                                        <p:strVal val="visible"/>
                                      </p:to>
                                    </p:set>
                                    <p:animEffect transition="in" filter="fade">
                                      <p:cBhvr>
                                        <p:cTn id="67" dur="2000"/>
                                        <p:tgtEl>
                                          <p:spTgt spid="248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0" grpId="0"/>
      <p:bldP spid="248841" grpId="0" animBg="1"/>
      <p:bldP spid="248842" grpId="0"/>
      <p:bldP spid="248843" grpId="0" animBg="1"/>
      <p:bldP spid="248875" grpId="0" animBg="1"/>
      <p:bldP spid="248889" grpId="0" animBg="1"/>
      <p:bldP spid="248889" grpId="1" animBg="1"/>
      <p:bldP spid="248890" grpId="0" animBg="1"/>
      <p:bldP spid="248891" grpId="0"/>
      <p:bldP spid="248894" grpId="0"/>
      <p:bldP spid="2488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28600" y="312463"/>
            <a:ext cx="6942138" cy="424412"/>
          </a:xfrm>
        </p:spPr>
        <p:txBody>
          <a:bodyPr/>
          <a:lstStyle/>
          <a:p>
            <a:r>
              <a:rPr lang="en-US" dirty="0" smtClean="0">
                <a:latin typeface="Arial" charset="0"/>
                <a:cs typeface="Arial" charset="0"/>
              </a:rPr>
              <a:t>How Does SIPS Work?</a:t>
            </a:r>
          </a:p>
        </p:txBody>
      </p:sp>
      <p:pic>
        <p:nvPicPr>
          <p:cNvPr id="15362" name="Picture 7"/>
          <p:cNvPicPr>
            <a:picLocks noChangeAspect="1" noChangeArrowheads="1"/>
          </p:cNvPicPr>
          <p:nvPr/>
        </p:nvPicPr>
        <p:blipFill>
          <a:blip r:embed="rId2" cstate="print"/>
          <a:srcRect/>
          <a:stretch>
            <a:fillRect/>
          </a:stretch>
        </p:blipFill>
        <p:spPr bwMode="auto">
          <a:xfrm>
            <a:off x="2482215" y="2629535"/>
            <a:ext cx="2914650" cy="2916238"/>
          </a:xfrm>
          <a:prstGeom prst="rect">
            <a:avLst/>
          </a:prstGeom>
          <a:noFill/>
          <a:ln w="9525">
            <a:noFill/>
            <a:miter lim="800000"/>
            <a:headEnd/>
            <a:tailEnd/>
          </a:ln>
        </p:spPr>
      </p:pic>
      <p:sp>
        <p:nvSpPr>
          <p:cNvPr id="15363" name="Rectangle 9"/>
          <p:cNvSpPr>
            <a:spLocks noChangeArrowheads="1"/>
          </p:cNvSpPr>
          <p:nvPr/>
        </p:nvSpPr>
        <p:spPr bwMode="auto">
          <a:xfrm>
            <a:off x="457200" y="1203325"/>
            <a:ext cx="8229600" cy="1041400"/>
          </a:xfrm>
          <a:prstGeom prst="rect">
            <a:avLst/>
          </a:prstGeom>
          <a:noFill/>
          <a:ln w="9525">
            <a:noFill/>
            <a:miter lim="800000"/>
            <a:headEnd/>
            <a:tailEnd/>
          </a:ln>
        </p:spPr>
        <p:txBody>
          <a:bodyPr/>
          <a:lstStyle/>
          <a:p>
            <a:pPr marL="228600" indent="-228600" eaLnBrk="0" hangingPunct="0">
              <a:lnSpc>
                <a:spcPct val="85000"/>
              </a:lnSpc>
              <a:spcBef>
                <a:spcPct val="20000"/>
              </a:spcBef>
              <a:buFont typeface="Arial" charset="0"/>
              <a:buChar char="•"/>
            </a:pPr>
            <a:r>
              <a:rPr lang="en-US" dirty="0" smtClean="0"/>
              <a:t>SIPS </a:t>
            </a:r>
            <a:r>
              <a:rPr lang="en-US" dirty="0"/>
              <a:t>fuses all forms of evidence about the health and usage of components with models that capture the physics of failure while accounting for the uncertainties in each to produce a probabilistic assessment of health at any time – past, present or future.</a:t>
            </a:r>
          </a:p>
        </p:txBody>
      </p:sp>
      <p:grpSp>
        <p:nvGrpSpPr>
          <p:cNvPr id="2" name="Group 14"/>
          <p:cNvGrpSpPr/>
          <p:nvPr/>
        </p:nvGrpSpPr>
        <p:grpSpPr>
          <a:xfrm>
            <a:off x="142875" y="4685349"/>
            <a:ext cx="3505200" cy="1953576"/>
            <a:chOff x="142875" y="4685349"/>
            <a:chExt cx="3505200" cy="1953576"/>
          </a:xfrm>
        </p:grpSpPr>
        <p:sp>
          <p:nvSpPr>
            <p:cNvPr id="15372" name="AutoShape 10"/>
            <p:cNvSpPr>
              <a:spLocks noChangeArrowheads="1"/>
            </p:cNvSpPr>
            <p:nvPr/>
          </p:nvSpPr>
          <p:spPr bwMode="auto">
            <a:xfrm>
              <a:off x="142875" y="5357937"/>
              <a:ext cx="3505200" cy="1280988"/>
            </a:xfrm>
            <a:prstGeom prst="roundRect">
              <a:avLst>
                <a:gd name="adj" fmla="val 16667"/>
              </a:avLst>
            </a:prstGeom>
            <a:solidFill>
              <a:srgbClr val="FFFFCC"/>
            </a:solidFill>
            <a:ln w="9525">
              <a:solidFill>
                <a:schemeClr val="tx1"/>
              </a:solidFill>
              <a:round/>
              <a:headEnd/>
              <a:tailEnd/>
            </a:ln>
          </p:spPr>
          <p:txBody>
            <a:bodyPr wrap="none" anchor="ctr"/>
            <a:lstStyle/>
            <a:p>
              <a:r>
                <a:rPr lang="en-US"/>
                <a:t>Science-based modeling that </a:t>
              </a:r>
            </a:p>
            <a:p>
              <a:r>
                <a:rPr lang="en-US"/>
                <a:t>accurately captures details of </a:t>
              </a:r>
            </a:p>
            <a:p>
              <a:r>
                <a:rPr lang="en-US"/>
                <a:t>materials microstructure and </a:t>
              </a:r>
            </a:p>
            <a:p>
              <a:r>
                <a:rPr lang="en-US"/>
                <a:t>degradation processes</a:t>
              </a:r>
            </a:p>
          </p:txBody>
        </p:sp>
        <p:sp>
          <p:nvSpPr>
            <p:cNvPr id="15373" name="AutoShape 14"/>
            <p:cNvSpPr>
              <a:spLocks noChangeArrowheads="1"/>
            </p:cNvSpPr>
            <p:nvPr/>
          </p:nvSpPr>
          <p:spPr bwMode="auto">
            <a:xfrm rot="7390711">
              <a:off x="2089868" y="4922438"/>
              <a:ext cx="674204" cy="200025"/>
            </a:xfrm>
            <a:prstGeom prst="rightArrow">
              <a:avLst>
                <a:gd name="adj1" fmla="val 50000"/>
                <a:gd name="adj2" fmla="val 71429"/>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7"/>
          <p:cNvGrpSpPr>
            <a:grpSpLocks/>
          </p:cNvGrpSpPr>
          <p:nvPr/>
        </p:nvGrpSpPr>
        <p:grpSpPr bwMode="auto">
          <a:xfrm>
            <a:off x="4972050" y="2095500"/>
            <a:ext cx="3952875" cy="1657350"/>
            <a:chOff x="3132" y="1320"/>
            <a:chExt cx="2490" cy="1044"/>
          </a:xfrm>
        </p:grpSpPr>
        <p:sp>
          <p:nvSpPr>
            <p:cNvPr id="15370" name="AutoShape 12"/>
            <p:cNvSpPr>
              <a:spLocks noChangeArrowheads="1"/>
            </p:cNvSpPr>
            <p:nvPr/>
          </p:nvSpPr>
          <p:spPr bwMode="auto">
            <a:xfrm>
              <a:off x="3558" y="1320"/>
              <a:ext cx="2064" cy="1044"/>
            </a:xfrm>
            <a:prstGeom prst="roundRect">
              <a:avLst>
                <a:gd name="adj" fmla="val 16667"/>
              </a:avLst>
            </a:prstGeom>
            <a:solidFill>
              <a:srgbClr val="FFFFCC"/>
            </a:solidFill>
            <a:ln w="9525" algn="ctr">
              <a:solidFill>
                <a:schemeClr val="tx1"/>
              </a:solidFill>
              <a:round/>
              <a:headEnd/>
              <a:tailEnd/>
            </a:ln>
          </p:spPr>
          <p:txBody>
            <a:bodyPr wrap="none" anchor="ctr"/>
            <a:lstStyle/>
            <a:p>
              <a:r>
                <a:rPr lang="en-US" dirty="0"/>
                <a:t>Bayesian reasoning </a:t>
              </a:r>
            </a:p>
            <a:p>
              <a:r>
                <a:rPr lang="en-US" dirty="0"/>
                <a:t>methods for learning and </a:t>
              </a:r>
            </a:p>
            <a:p>
              <a:r>
                <a:rPr lang="en-US" dirty="0"/>
                <a:t>updating predictions codified </a:t>
              </a:r>
            </a:p>
            <a:p>
              <a:r>
                <a:rPr lang="en-US" dirty="0"/>
                <a:t>in </a:t>
              </a:r>
              <a:r>
                <a:rPr lang="en-US" dirty="0" smtClean="0"/>
                <a:t>patented </a:t>
              </a:r>
              <a:r>
                <a:rPr lang="en-US" dirty="0"/>
                <a:t>methods </a:t>
              </a:r>
            </a:p>
            <a:p>
              <a:r>
                <a:rPr lang="en-US" dirty="0"/>
                <a:t>for fast computation   </a:t>
              </a:r>
            </a:p>
          </p:txBody>
        </p:sp>
        <p:sp>
          <p:nvSpPr>
            <p:cNvPr id="15371" name="AutoShape 16"/>
            <p:cNvSpPr>
              <a:spLocks noChangeArrowheads="1"/>
            </p:cNvSpPr>
            <p:nvPr/>
          </p:nvSpPr>
          <p:spPr bwMode="auto">
            <a:xfrm>
              <a:off x="3132" y="1974"/>
              <a:ext cx="438" cy="132"/>
            </a:xfrm>
            <a:prstGeom prst="rightArrow">
              <a:avLst>
                <a:gd name="adj1" fmla="val 50000"/>
                <a:gd name="adj2" fmla="val 82955"/>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19"/>
          <p:cNvGrpSpPr>
            <a:grpSpLocks/>
          </p:cNvGrpSpPr>
          <p:nvPr/>
        </p:nvGrpSpPr>
        <p:grpSpPr bwMode="auto">
          <a:xfrm>
            <a:off x="5162550" y="4752975"/>
            <a:ext cx="2886075" cy="1876425"/>
            <a:chOff x="3252" y="2994"/>
            <a:chExt cx="1818" cy="1182"/>
          </a:xfrm>
        </p:grpSpPr>
        <p:sp>
          <p:nvSpPr>
            <p:cNvPr id="15368" name="AutoShape 11"/>
            <p:cNvSpPr>
              <a:spLocks noChangeArrowheads="1"/>
            </p:cNvSpPr>
            <p:nvPr/>
          </p:nvSpPr>
          <p:spPr bwMode="auto">
            <a:xfrm>
              <a:off x="3564" y="2994"/>
              <a:ext cx="1506" cy="1182"/>
            </a:xfrm>
            <a:prstGeom prst="roundRect">
              <a:avLst>
                <a:gd name="adj" fmla="val 16667"/>
              </a:avLst>
            </a:prstGeom>
            <a:solidFill>
              <a:srgbClr val="FFFFCC"/>
            </a:solidFill>
            <a:ln w="9525">
              <a:solidFill>
                <a:schemeClr val="tx1"/>
              </a:solidFill>
              <a:round/>
              <a:headEnd/>
              <a:tailEnd/>
            </a:ln>
          </p:spPr>
          <p:txBody>
            <a:bodyPr wrap="none" anchor="ctr"/>
            <a:lstStyle/>
            <a:p>
              <a:r>
                <a:rPr lang="en-US" sz="1600" dirty="0"/>
                <a:t>Component usage, </a:t>
              </a:r>
            </a:p>
            <a:p>
              <a:r>
                <a:rPr lang="en-US" sz="1600" dirty="0"/>
                <a:t>in situ defect sensors, </a:t>
              </a:r>
            </a:p>
            <a:p>
              <a:r>
                <a:rPr lang="en-US" sz="1600" dirty="0"/>
                <a:t>virtual </a:t>
              </a:r>
              <a:r>
                <a:rPr lang="en-US" sz="1600" dirty="0" smtClean="0"/>
                <a:t>sensing, NDI</a:t>
              </a:r>
              <a:r>
                <a:rPr lang="en-US" sz="1600" dirty="0"/>
                <a:t>, </a:t>
              </a:r>
            </a:p>
            <a:p>
              <a:r>
                <a:rPr lang="en-US" sz="1600" dirty="0"/>
                <a:t>performance sensors, </a:t>
              </a:r>
            </a:p>
            <a:p>
              <a:r>
                <a:rPr lang="en-US" sz="1600" dirty="0"/>
                <a:t>environmental data, </a:t>
              </a:r>
            </a:p>
            <a:p>
              <a:r>
                <a:rPr lang="en-US" sz="1600" dirty="0"/>
                <a:t>maintenance actions….</a:t>
              </a:r>
            </a:p>
            <a:p>
              <a:endParaRPr lang="en-US" sz="1400" dirty="0"/>
            </a:p>
          </p:txBody>
        </p:sp>
        <p:sp>
          <p:nvSpPr>
            <p:cNvPr id="15369" name="AutoShape 18"/>
            <p:cNvSpPr>
              <a:spLocks noChangeArrowheads="1"/>
            </p:cNvSpPr>
            <p:nvPr/>
          </p:nvSpPr>
          <p:spPr bwMode="auto">
            <a:xfrm rot="2295266">
              <a:off x="3252" y="3060"/>
              <a:ext cx="402" cy="132"/>
            </a:xfrm>
            <a:prstGeom prst="rightArrow">
              <a:avLst>
                <a:gd name="adj1" fmla="val 50000"/>
                <a:gd name="adj2" fmla="val 76136"/>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8"/>
          <p:cNvSpPr>
            <a:spLocks noChangeArrowheads="1"/>
          </p:cNvSpPr>
          <p:nvPr/>
        </p:nvSpPr>
        <p:spPr bwMode="auto">
          <a:xfrm>
            <a:off x="3468630" y="3514725"/>
            <a:ext cx="1314450" cy="1038225"/>
          </a:xfrm>
          <a:prstGeom prst="rightArrow">
            <a:avLst>
              <a:gd name="adj1" fmla="val 50000"/>
              <a:gd name="adj2" fmla="val 31651"/>
            </a:avLst>
          </a:prstGeom>
          <a:solidFill>
            <a:schemeClr val="accent1"/>
          </a:solidFill>
          <a:ln w="9525">
            <a:solidFill>
              <a:schemeClr val="tx1"/>
            </a:solidFill>
            <a:miter lim="800000"/>
            <a:headEnd/>
            <a:tailEnd/>
          </a:ln>
        </p:spPr>
        <p:txBody>
          <a:bodyPr wrap="none" anchor="ctr"/>
          <a:lstStyle/>
          <a:p>
            <a:endParaRPr lang="en-US"/>
          </a:p>
        </p:txBody>
      </p:sp>
      <p:sp>
        <p:nvSpPr>
          <p:cNvPr id="16386" name="Rectangle 2"/>
          <p:cNvSpPr>
            <a:spLocks noGrp="1" noChangeArrowheads="1"/>
          </p:cNvSpPr>
          <p:nvPr>
            <p:ph type="title"/>
          </p:nvPr>
        </p:nvSpPr>
        <p:spPr>
          <a:xfrm>
            <a:off x="228600" y="312463"/>
            <a:ext cx="6942138" cy="424412"/>
          </a:xfrm>
        </p:spPr>
        <p:txBody>
          <a:bodyPr/>
          <a:lstStyle/>
          <a:p>
            <a:r>
              <a:rPr lang="en-US" dirty="0" smtClean="0">
                <a:latin typeface="Arial" charset="0"/>
                <a:cs typeface="Arial" charset="0"/>
              </a:rPr>
              <a:t>SIPS Approach</a:t>
            </a:r>
          </a:p>
        </p:txBody>
      </p:sp>
      <p:pic>
        <p:nvPicPr>
          <p:cNvPr id="253955" name="Picture 7"/>
          <p:cNvPicPr>
            <a:picLocks noChangeAspect="1" noChangeArrowheads="1"/>
          </p:cNvPicPr>
          <p:nvPr/>
        </p:nvPicPr>
        <p:blipFill>
          <a:blip r:embed="rId2" cstate="print"/>
          <a:srcRect/>
          <a:stretch>
            <a:fillRect/>
          </a:stretch>
        </p:blipFill>
        <p:spPr bwMode="auto">
          <a:xfrm>
            <a:off x="2474220" y="2637155"/>
            <a:ext cx="2914650" cy="2916238"/>
          </a:xfrm>
          <a:prstGeom prst="rect">
            <a:avLst/>
          </a:prstGeom>
          <a:noFill/>
          <a:ln w="9525">
            <a:noFill/>
            <a:miter lim="800000"/>
            <a:headEnd/>
            <a:tailEnd/>
          </a:ln>
        </p:spPr>
      </p:pic>
      <p:sp>
        <p:nvSpPr>
          <p:cNvPr id="253961" name="AutoShape 9"/>
          <p:cNvSpPr>
            <a:spLocks noChangeArrowheads="1"/>
          </p:cNvSpPr>
          <p:nvPr/>
        </p:nvSpPr>
        <p:spPr bwMode="auto">
          <a:xfrm>
            <a:off x="5166360" y="2422525"/>
            <a:ext cx="3581400" cy="900113"/>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en-US" sz="1600" b="1"/>
              <a:t>OUTPUT:</a:t>
            </a:r>
          </a:p>
          <a:p>
            <a:pPr algn="ctr"/>
            <a:r>
              <a:rPr lang="en-US" sz="1600"/>
              <a:t>Current and future state probabilities</a:t>
            </a:r>
          </a:p>
        </p:txBody>
      </p:sp>
      <p:pic>
        <p:nvPicPr>
          <p:cNvPr id="253962" name="Picture 10"/>
          <p:cNvPicPr>
            <a:picLocks noChangeAspect="1" noChangeArrowheads="1"/>
          </p:cNvPicPr>
          <p:nvPr/>
        </p:nvPicPr>
        <p:blipFill>
          <a:blip r:embed="rId3" cstate="print"/>
          <a:srcRect/>
          <a:stretch>
            <a:fillRect/>
          </a:stretch>
        </p:blipFill>
        <p:spPr bwMode="auto">
          <a:xfrm>
            <a:off x="5188585" y="3590925"/>
            <a:ext cx="3649663" cy="2819400"/>
          </a:xfrm>
          <a:prstGeom prst="rect">
            <a:avLst/>
          </a:prstGeom>
          <a:noFill/>
          <a:ln w="9525">
            <a:noFill/>
            <a:miter lim="800000"/>
            <a:headEnd/>
            <a:tailEnd/>
          </a:ln>
        </p:spPr>
      </p:pic>
      <p:sp>
        <p:nvSpPr>
          <p:cNvPr id="16390" name="Rectangle 11"/>
          <p:cNvSpPr>
            <a:spLocks noChangeArrowheads="1"/>
          </p:cNvSpPr>
          <p:nvPr/>
        </p:nvSpPr>
        <p:spPr bwMode="auto">
          <a:xfrm>
            <a:off x="457200" y="1203325"/>
            <a:ext cx="8229600" cy="1041400"/>
          </a:xfrm>
          <a:prstGeom prst="rect">
            <a:avLst/>
          </a:prstGeom>
          <a:noFill/>
          <a:ln w="9525">
            <a:noFill/>
            <a:miter lim="800000"/>
            <a:headEnd/>
            <a:tailEnd/>
          </a:ln>
        </p:spPr>
        <p:txBody>
          <a:bodyPr/>
          <a:lstStyle/>
          <a:p>
            <a:pPr marL="228600" indent="-228600" eaLnBrk="0" hangingPunct="0">
              <a:lnSpc>
                <a:spcPct val="85000"/>
              </a:lnSpc>
              <a:spcBef>
                <a:spcPct val="20000"/>
              </a:spcBef>
              <a:buFont typeface="Arial" charset="0"/>
              <a:buChar char="•"/>
            </a:pPr>
            <a:r>
              <a:rPr lang="en-US" dirty="0" smtClean="0"/>
              <a:t>SIPS </a:t>
            </a:r>
            <a:r>
              <a:rPr lang="en-US" dirty="0"/>
              <a:t>fuses all forms of evidence about the health and usage of components with models that capture the physics of failure while accounting for the uncertainties in each to produce a probabilistic assessment of health at any time – past, present or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 0  L -0.25 0  E" pathEditMode="relative" ptsTypes="">
                                      <p:cBhvr>
                                        <p:cTn id="6" dur="2000" fill="hold"/>
                                        <p:tgtEl>
                                          <p:spTgt spid="253955"/>
                                        </p:tgtEl>
                                        <p:attrNameLst>
                                          <p:attrName>ppt_x</p:attrName>
                                          <p:attrName>ppt_y</p:attrName>
                                        </p:attrNameLst>
                                      </p:cBhvr>
                                    </p:animMotion>
                                  </p:childTnLst>
                                </p:cTn>
                              </p:par>
                            </p:childTnLst>
                          </p:cTn>
                        </p:par>
                        <p:par>
                          <p:cTn id="7" fill="hold">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253961"/>
                                        </p:tgtEl>
                                        <p:attrNameLst>
                                          <p:attrName>style.visibility</p:attrName>
                                        </p:attrNameLst>
                                      </p:cBhvr>
                                      <p:to>
                                        <p:strVal val="visible"/>
                                      </p:to>
                                    </p:set>
                                    <p:anim calcmode="lin" valueType="num">
                                      <p:cBhvr>
                                        <p:cTn id="10" dur="500" fill="hold"/>
                                        <p:tgtEl>
                                          <p:spTgt spid="253961"/>
                                        </p:tgtEl>
                                        <p:attrNameLst>
                                          <p:attrName>ppt_w</p:attrName>
                                        </p:attrNameLst>
                                      </p:cBhvr>
                                      <p:tavLst>
                                        <p:tav tm="0">
                                          <p:val>
                                            <p:fltVal val="0"/>
                                          </p:val>
                                        </p:tav>
                                        <p:tav tm="100000">
                                          <p:val>
                                            <p:strVal val="#ppt_w"/>
                                          </p:val>
                                        </p:tav>
                                      </p:tavLst>
                                    </p:anim>
                                    <p:anim calcmode="lin" valueType="num">
                                      <p:cBhvr>
                                        <p:cTn id="11" dur="500" fill="hold"/>
                                        <p:tgtEl>
                                          <p:spTgt spid="253961"/>
                                        </p:tgtEl>
                                        <p:attrNameLst>
                                          <p:attrName>ppt_h</p:attrName>
                                        </p:attrNameLst>
                                      </p:cBhvr>
                                      <p:tavLst>
                                        <p:tav tm="0">
                                          <p:val>
                                            <p:fltVal val="0"/>
                                          </p:val>
                                        </p:tav>
                                        <p:tav tm="100000">
                                          <p:val>
                                            <p:strVal val="#ppt_h"/>
                                          </p:val>
                                        </p:tav>
                                      </p:tavLst>
                                    </p:anim>
                                    <p:animEffect transition="in" filter="fade">
                                      <p:cBhvr>
                                        <p:cTn id="12" dur="500"/>
                                        <p:tgtEl>
                                          <p:spTgt spid="253961"/>
                                        </p:tgtEl>
                                      </p:cBhvr>
                                    </p:animEffect>
                                  </p:childTnLst>
                                </p:cTn>
                              </p:par>
                              <p:par>
                                <p:cTn id="13" presetID="53" presetClass="entr" presetSubtype="0" fill="hold" nodeType="withEffect">
                                  <p:stCondLst>
                                    <p:cond delay="0"/>
                                  </p:stCondLst>
                                  <p:childTnLst>
                                    <p:set>
                                      <p:cBhvr>
                                        <p:cTn id="14" dur="1" fill="hold">
                                          <p:stCondLst>
                                            <p:cond delay="0"/>
                                          </p:stCondLst>
                                        </p:cTn>
                                        <p:tgtEl>
                                          <p:spTgt spid="253962"/>
                                        </p:tgtEl>
                                        <p:attrNameLst>
                                          <p:attrName>style.visibility</p:attrName>
                                        </p:attrNameLst>
                                      </p:cBhvr>
                                      <p:to>
                                        <p:strVal val="visible"/>
                                      </p:to>
                                    </p:set>
                                    <p:anim calcmode="lin" valueType="num">
                                      <p:cBhvr>
                                        <p:cTn id="15" dur="500" fill="hold"/>
                                        <p:tgtEl>
                                          <p:spTgt spid="253962"/>
                                        </p:tgtEl>
                                        <p:attrNameLst>
                                          <p:attrName>ppt_w</p:attrName>
                                        </p:attrNameLst>
                                      </p:cBhvr>
                                      <p:tavLst>
                                        <p:tav tm="0">
                                          <p:val>
                                            <p:fltVal val="0"/>
                                          </p:val>
                                        </p:tav>
                                        <p:tav tm="100000">
                                          <p:val>
                                            <p:strVal val="#ppt_w"/>
                                          </p:val>
                                        </p:tav>
                                      </p:tavLst>
                                    </p:anim>
                                    <p:anim calcmode="lin" valueType="num">
                                      <p:cBhvr>
                                        <p:cTn id="16" dur="500" fill="hold"/>
                                        <p:tgtEl>
                                          <p:spTgt spid="253962"/>
                                        </p:tgtEl>
                                        <p:attrNameLst>
                                          <p:attrName>ppt_h</p:attrName>
                                        </p:attrNameLst>
                                      </p:cBhvr>
                                      <p:tavLst>
                                        <p:tav tm="0">
                                          <p:val>
                                            <p:fltVal val="0"/>
                                          </p:val>
                                        </p:tav>
                                        <p:tav tm="100000">
                                          <p:val>
                                            <p:strVal val="#ppt_h"/>
                                          </p:val>
                                        </p:tav>
                                      </p:tavLst>
                                    </p:anim>
                                    <p:animEffect transition="in" filter="fade">
                                      <p:cBhvr>
                                        <p:cTn id="17" dur="500"/>
                                        <p:tgtEl>
                                          <p:spTgt spid="25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title"/>
          </p:nvPr>
        </p:nvSpPr>
        <p:spPr>
          <a:xfrm>
            <a:off x="228600" y="277654"/>
            <a:ext cx="6942138" cy="492443"/>
          </a:xfrm>
          <a:noFill/>
          <a:ln/>
        </p:spPr>
        <p:txBody>
          <a:bodyPr/>
          <a:lstStyle/>
          <a:p>
            <a:pPr>
              <a:lnSpc>
                <a:spcPct val="100000"/>
              </a:lnSpc>
            </a:pPr>
            <a:r>
              <a:rPr lang="en-US" dirty="0" smtClean="0">
                <a:solidFill>
                  <a:schemeClr val="tx1"/>
                </a:solidFill>
                <a:cs typeface="Arial" charset="0"/>
              </a:rPr>
              <a:t>Research Progression to Flight Demonstration</a:t>
            </a:r>
            <a:endParaRPr lang="en-US" dirty="0">
              <a:solidFill>
                <a:schemeClr val="tx1"/>
              </a:solidFill>
              <a:cs typeface="Arial" charset="0"/>
            </a:endParaRPr>
          </a:p>
        </p:txBody>
      </p:sp>
      <p:sp>
        <p:nvSpPr>
          <p:cNvPr id="6" name="Content Placeholder 5"/>
          <p:cNvSpPr>
            <a:spLocks noGrp="1"/>
          </p:cNvSpPr>
          <p:nvPr>
            <p:ph idx="1"/>
          </p:nvPr>
        </p:nvSpPr>
        <p:spPr>
          <a:xfrm>
            <a:off x="6446520" y="3748799"/>
            <a:ext cx="2490747" cy="2268313"/>
          </a:xfrm>
        </p:spPr>
        <p:txBody>
          <a:bodyPr>
            <a:normAutofit fontScale="85000" lnSpcReduction="10000"/>
          </a:bodyPr>
          <a:lstStyle/>
          <a:p>
            <a:pPr marL="111125" indent="-111125"/>
            <a:r>
              <a:rPr lang="en-US" sz="1400" b="1" dirty="0" smtClean="0"/>
              <a:t>Disciplines</a:t>
            </a:r>
          </a:p>
          <a:p>
            <a:pPr marL="285750" lvl="1" indent="-111125"/>
            <a:r>
              <a:rPr lang="en-US" sz="1400" dirty="0" smtClean="0"/>
              <a:t>Structures </a:t>
            </a:r>
          </a:p>
          <a:p>
            <a:pPr marL="285750" lvl="1" indent="-111125"/>
            <a:r>
              <a:rPr lang="en-US" sz="1400" dirty="0" smtClean="0"/>
              <a:t>Material Science</a:t>
            </a:r>
          </a:p>
          <a:p>
            <a:pPr marL="285750" lvl="1" indent="-111125"/>
            <a:r>
              <a:rPr lang="en-US" sz="1400" dirty="0" smtClean="0"/>
              <a:t>Manufacturing</a:t>
            </a:r>
          </a:p>
          <a:p>
            <a:pPr marL="285750" lvl="1" indent="-111125"/>
            <a:r>
              <a:rPr lang="en-US" sz="1400" dirty="0" smtClean="0"/>
              <a:t>Characterization and Testing</a:t>
            </a:r>
          </a:p>
          <a:p>
            <a:pPr marL="285750" lvl="1" indent="-111125"/>
            <a:r>
              <a:rPr lang="en-US" sz="1400" dirty="0" smtClean="0"/>
              <a:t>Computer Science</a:t>
            </a:r>
          </a:p>
          <a:p>
            <a:pPr marL="285750" lvl="1" indent="-111125"/>
            <a:r>
              <a:rPr lang="en-US" sz="1400" dirty="0" smtClean="0"/>
              <a:t>Information Management</a:t>
            </a:r>
            <a:endParaRPr lang="en-US" sz="1600" dirty="0" smtClean="0"/>
          </a:p>
          <a:p>
            <a:pPr marL="285750" lvl="1" indent="-111125"/>
            <a:r>
              <a:rPr lang="en-US" sz="1400" dirty="0" smtClean="0"/>
              <a:t>Mathematics</a:t>
            </a:r>
          </a:p>
          <a:p>
            <a:pPr marL="285750" lvl="1" indent="-111125"/>
            <a:r>
              <a:rPr lang="en-US" sz="1400" dirty="0" smtClean="0"/>
              <a:t>Sensor Sciences</a:t>
            </a:r>
          </a:p>
        </p:txBody>
      </p:sp>
      <p:pic>
        <p:nvPicPr>
          <p:cNvPr id="646145" name="Picture 1"/>
          <p:cNvPicPr>
            <a:picLocks noChangeAspect="1" noChangeArrowheads="1"/>
          </p:cNvPicPr>
          <p:nvPr/>
        </p:nvPicPr>
        <p:blipFill>
          <a:blip r:embed="rId3" cstate="print"/>
          <a:srcRect/>
          <a:stretch>
            <a:fillRect/>
          </a:stretch>
        </p:blipFill>
        <p:spPr bwMode="auto">
          <a:xfrm>
            <a:off x="360136" y="3420232"/>
            <a:ext cx="6001109" cy="3112396"/>
          </a:xfrm>
          <a:prstGeom prst="rect">
            <a:avLst/>
          </a:prstGeom>
          <a:noFill/>
          <a:ln w="9525">
            <a:noFill/>
            <a:miter lim="800000"/>
            <a:headEnd/>
            <a:tailEnd/>
          </a:ln>
          <a:effectLst/>
        </p:spPr>
      </p:pic>
      <p:sp>
        <p:nvSpPr>
          <p:cNvPr id="7" name="Rounded Rectangle 6"/>
          <p:cNvSpPr/>
          <p:nvPr/>
        </p:nvSpPr>
        <p:spPr>
          <a:xfrm>
            <a:off x="7564724" y="1320958"/>
            <a:ext cx="1209675" cy="157678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p>
        </p:txBody>
      </p:sp>
      <p:grpSp>
        <p:nvGrpSpPr>
          <p:cNvPr id="2" name="Group 4"/>
          <p:cNvGrpSpPr>
            <a:grpSpLocks/>
          </p:cNvGrpSpPr>
          <p:nvPr/>
        </p:nvGrpSpPr>
        <p:grpSpPr bwMode="auto">
          <a:xfrm>
            <a:off x="7675849" y="1469786"/>
            <a:ext cx="1019969" cy="698500"/>
            <a:chOff x="7807325" y="1238250"/>
            <a:chExt cx="1020241" cy="698500"/>
          </a:xfrm>
        </p:grpSpPr>
        <p:pic>
          <p:nvPicPr>
            <p:cNvPr id="9" name="Picture 5" descr="p-3_4"/>
            <p:cNvPicPr>
              <a:picLocks noChangeAspect="1" noChangeArrowheads="1"/>
            </p:cNvPicPr>
            <p:nvPr/>
          </p:nvPicPr>
          <p:blipFill>
            <a:blip r:embed="rId4" cstate="print"/>
            <a:srcRect/>
            <a:stretch>
              <a:fillRect/>
            </a:stretch>
          </p:blipFill>
          <p:spPr bwMode="auto">
            <a:xfrm flipH="1">
              <a:off x="7807325" y="1238250"/>
              <a:ext cx="1020241" cy="698500"/>
            </a:xfrm>
            <a:prstGeom prst="rect">
              <a:avLst/>
            </a:prstGeom>
            <a:noFill/>
            <a:ln w="9525">
              <a:noFill/>
              <a:miter lim="800000"/>
              <a:headEnd/>
              <a:tailEnd/>
            </a:ln>
          </p:spPr>
        </p:pic>
        <p:sp>
          <p:nvSpPr>
            <p:cNvPr id="10" name="Freeform 9"/>
            <p:cNvSpPr/>
            <p:nvPr/>
          </p:nvSpPr>
          <p:spPr>
            <a:xfrm>
              <a:off x="8184457" y="1390650"/>
              <a:ext cx="226279" cy="228600"/>
            </a:xfrm>
            <a:custGeom>
              <a:avLst/>
              <a:gdLst>
                <a:gd name="connsiteX0" fmla="*/ 66675 w 247650"/>
                <a:gd name="connsiteY0" fmla="*/ 0 h 233362"/>
                <a:gd name="connsiteX1" fmla="*/ 0 w 247650"/>
                <a:gd name="connsiteY1" fmla="*/ 47625 h 233362"/>
                <a:gd name="connsiteX2" fmla="*/ 133350 w 247650"/>
                <a:gd name="connsiteY2" fmla="*/ 233362 h 233362"/>
                <a:gd name="connsiteX3" fmla="*/ 247650 w 247650"/>
                <a:gd name="connsiteY3" fmla="*/ 200025 h 233362"/>
                <a:gd name="connsiteX4" fmla="*/ 66675 w 247650"/>
                <a:gd name="connsiteY4" fmla="*/ 0 h 233362"/>
                <a:gd name="connsiteX0" fmla="*/ 57150 w 247650"/>
                <a:gd name="connsiteY0" fmla="*/ 0 h 228599"/>
                <a:gd name="connsiteX1" fmla="*/ 0 w 247650"/>
                <a:gd name="connsiteY1" fmla="*/ 42862 h 228599"/>
                <a:gd name="connsiteX2" fmla="*/ 133350 w 247650"/>
                <a:gd name="connsiteY2" fmla="*/ 228599 h 228599"/>
                <a:gd name="connsiteX3" fmla="*/ 247650 w 247650"/>
                <a:gd name="connsiteY3" fmla="*/ 195262 h 228599"/>
                <a:gd name="connsiteX4" fmla="*/ 57150 w 247650"/>
                <a:gd name="connsiteY4" fmla="*/ 0 h 228599"/>
                <a:gd name="connsiteX0" fmla="*/ 57150 w 238125"/>
                <a:gd name="connsiteY0" fmla="*/ 0 h 228599"/>
                <a:gd name="connsiteX1" fmla="*/ 0 w 238125"/>
                <a:gd name="connsiteY1" fmla="*/ 42862 h 228599"/>
                <a:gd name="connsiteX2" fmla="*/ 133350 w 238125"/>
                <a:gd name="connsiteY2" fmla="*/ 228599 h 228599"/>
                <a:gd name="connsiteX3" fmla="*/ 238125 w 238125"/>
                <a:gd name="connsiteY3" fmla="*/ 202406 h 228599"/>
                <a:gd name="connsiteX4" fmla="*/ 57150 w 238125"/>
                <a:gd name="connsiteY4" fmla="*/ 0 h 228599"/>
                <a:gd name="connsiteX0" fmla="*/ 57150 w 226219"/>
                <a:gd name="connsiteY0" fmla="*/ 0 h 228599"/>
                <a:gd name="connsiteX1" fmla="*/ 0 w 226219"/>
                <a:gd name="connsiteY1" fmla="*/ 42862 h 228599"/>
                <a:gd name="connsiteX2" fmla="*/ 133350 w 226219"/>
                <a:gd name="connsiteY2" fmla="*/ 228599 h 228599"/>
                <a:gd name="connsiteX3" fmla="*/ 226219 w 226219"/>
                <a:gd name="connsiteY3" fmla="*/ 204787 h 228599"/>
                <a:gd name="connsiteX4" fmla="*/ 57150 w 226219"/>
                <a:gd name="connsiteY4" fmla="*/ 0 h 228599"/>
                <a:gd name="connsiteX0" fmla="*/ 57150 w 235744"/>
                <a:gd name="connsiteY0" fmla="*/ 0 h 228599"/>
                <a:gd name="connsiteX1" fmla="*/ 0 w 235744"/>
                <a:gd name="connsiteY1" fmla="*/ 42862 h 228599"/>
                <a:gd name="connsiteX2" fmla="*/ 133350 w 235744"/>
                <a:gd name="connsiteY2" fmla="*/ 228599 h 228599"/>
                <a:gd name="connsiteX3" fmla="*/ 235744 w 235744"/>
                <a:gd name="connsiteY3" fmla="*/ 195262 h 228599"/>
                <a:gd name="connsiteX4" fmla="*/ 57150 w 235744"/>
                <a:gd name="connsiteY4" fmla="*/ 0 h 228599"/>
                <a:gd name="connsiteX0" fmla="*/ 47625 w 226219"/>
                <a:gd name="connsiteY0" fmla="*/ 0 h 228599"/>
                <a:gd name="connsiteX1" fmla="*/ 0 w 226219"/>
                <a:gd name="connsiteY1" fmla="*/ 40481 h 228599"/>
                <a:gd name="connsiteX2" fmla="*/ 123825 w 226219"/>
                <a:gd name="connsiteY2" fmla="*/ 228599 h 228599"/>
                <a:gd name="connsiteX3" fmla="*/ 226219 w 226219"/>
                <a:gd name="connsiteY3" fmla="*/ 195262 h 228599"/>
                <a:gd name="connsiteX4" fmla="*/ 47625 w 226219"/>
                <a:gd name="connsiteY4" fmla="*/ 0 h 22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9" h="228599">
                  <a:moveTo>
                    <a:pt x="47625" y="0"/>
                  </a:moveTo>
                  <a:lnTo>
                    <a:pt x="0" y="40481"/>
                  </a:lnTo>
                  <a:lnTo>
                    <a:pt x="123825" y="228599"/>
                  </a:lnTo>
                  <a:lnTo>
                    <a:pt x="226219" y="195262"/>
                  </a:lnTo>
                  <a:lnTo>
                    <a:pt x="47625"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8372626" y="1652588"/>
              <a:ext cx="306866" cy="185738"/>
            </a:xfrm>
            <a:custGeom>
              <a:avLst/>
              <a:gdLst>
                <a:gd name="connsiteX0" fmla="*/ 123825 w 314325"/>
                <a:gd name="connsiteY0" fmla="*/ 0 h 195263"/>
                <a:gd name="connsiteX1" fmla="*/ 314325 w 314325"/>
                <a:gd name="connsiteY1" fmla="*/ 164307 h 195263"/>
                <a:gd name="connsiteX2" fmla="*/ 254794 w 314325"/>
                <a:gd name="connsiteY2" fmla="*/ 195263 h 195263"/>
                <a:gd name="connsiteX3" fmla="*/ 0 w 314325"/>
                <a:gd name="connsiteY3" fmla="*/ 38100 h 195263"/>
                <a:gd name="connsiteX4" fmla="*/ 123825 w 314325"/>
                <a:gd name="connsiteY4" fmla="*/ 0 h 195263"/>
                <a:gd name="connsiteX0" fmla="*/ 107157 w 314325"/>
                <a:gd name="connsiteY0" fmla="*/ 0 h 192881"/>
                <a:gd name="connsiteX1" fmla="*/ 314325 w 314325"/>
                <a:gd name="connsiteY1" fmla="*/ 161925 h 192881"/>
                <a:gd name="connsiteX2" fmla="*/ 254794 w 314325"/>
                <a:gd name="connsiteY2" fmla="*/ 192881 h 192881"/>
                <a:gd name="connsiteX3" fmla="*/ 0 w 314325"/>
                <a:gd name="connsiteY3" fmla="*/ 35718 h 192881"/>
                <a:gd name="connsiteX4" fmla="*/ 107157 w 314325"/>
                <a:gd name="connsiteY4" fmla="*/ 0 h 192881"/>
                <a:gd name="connsiteX0" fmla="*/ 107157 w 307181"/>
                <a:gd name="connsiteY0" fmla="*/ 0 h 192881"/>
                <a:gd name="connsiteX1" fmla="*/ 307181 w 307181"/>
                <a:gd name="connsiteY1" fmla="*/ 166687 h 192881"/>
                <a:gd name="connsiteX2" fmla="*/ 254794 w 307181"/>
                <a:gd name="connsiteY2" fmla="*/ 192881 h 192881"/>
                <a:gd name="connsiteX3" fmla="*/ 0 w 307181"/>
                <a:gd name="connsiteY3" fmla="*/ 35718 h 192881"/>
                <a:gd name="connsiteX4" fmla="*/ 107157 w 307181"/>
                <a:gd name="connsiteY4" fmla="*/ 0 h 192881"/>
                <a:gd name="connsiteX0" fmla="*/ 107157 w 307181"/>
                <a:gd name="connsiteY0" fmla="*/ 0 h 185737"/>
                <a:gd name="connsiteX1" fmla="*/ 307181 w 307181"/>
                <a:gd name="connsiteY1" fmla="*/ 166687 h 185737"/>
                <a:gd name="connsiteX2" fmla="*/ 257175 w 307181"/>
                <a:gd name="connsiteY2" fmla="*/ 185737 h 185737"/>
                <a:gd name="connsiteX3" fmla="*/ 0 w 307181"/>
                <a:gd name="connsiteY3" fmla="*/ 35718 h 185737"/>
                <a:gd name="connsiteX4" fmla="*/ 107157 w 307181"/>
                <a:gd name="connsiteY4" fmla="*/ 0 h 18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181" h="185737">
                  <a:moveTo>
                    <a:pt x="107157" y="0"/>
                  </a:moveTo>
                  <a:lnTo>
                    <a:pt x="307181" y="166687"/>
                  </a:lnTo>
                  <a:lnTo>
                    <a:pt x="257175" y="185737"/>
                  </a:lnTo>
                  <a:lnTo>
                    <a:pt x="0" y="35718"/>
                  </a:lnTo>
                  <a:lnTo>
                    <a:pt x="107157"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5"/>
          <p:cNvSpPr>
            <a:spLocks noChangeArrowheads="1"/>
          </p:cNvSpPr>
          <p:nvPr/>
        </p:nvSpPr>
        <p:spPr bwMode="auto">
          <a:xfrm>
            <a:off x="7621874" y="2354023"/>
            <a:ext cx="1114425" cy="461665"/>
          </a:xfrm>
          <a:prstGeom prst="rect">
            <a:avLst/>
          </a:prstGeom>
          <a:solidFill>
            <a:srgbClr val="FFCC99"/>
          </a:solidFill>
          <a:ln w="9525">
            <a:noFill/>
            <a:miter lim="800000"/>
            <a:headEnd/>
            <a:tailEnd/>
          </a:ln>
        </p:spPr>
        <p:txBody>
          <a:bodyPr lIns="91440" tIns="45720" rIns="91440" bIns="45720">
            <a:spAutoFit/>
          </a:bodyPr>
          <a:lstStyle/>
          <a:p>
            <a:pPr algn="ctr"/>
            <a:r>
              <a:rPr lang="en-US" sz="1200" b="1" dirty="0">
                <a:solidFill>
                  <a:schemeClr val="accent1"/>
                </a:solidFill>
              </a:rPr>
              <a:t>PAX P-3</a:t>
            </a:r>
          </a:p>
          <a:p>
            <a:pPr algn="ctr"/>
            <a:r>
              <a:rPr lang="en-US" sz="1200" b="1" dirty="0">
                <a:solidFill>
                  <a:schemeClr val="accent1"/>
                </a:solidFill>
              </a:rPr>
              <a:t>Zone 3 &amp; 5</a:t>
            </a:r>
          </a:p>
        </p:txBody>
      </p:sp>
      <p:sp>
        <p:nvSpPr>
          <p:cNvPr id="13" name="Text Box 27"/>
          <p:cNvSpPr txBox="1">
            <a:spLocks noChangeArrowheads="1"/>
          </p:cNvSpPr>
          <p:nvPr/>
        </p:nvSpPr>
        <p:spPr bwMode="auto">
          <a:xfrm>
            <a:off x="7593139" y="2873177"/>
            <a:ext cx="1285388" cy="307777"/>
          </a:xfrm>
          <a:prstGeom prst="rect">
            <a:avLst/>
          </a:prstGeom>
          <a:noFill/>
          <a:ln w="9525">
            <a:noFill/>
            <a:miter lim="800000"/>
            <a:headEnd/>
            <a:tailEnd/>
          </a:ln>
        </p:spPr>
        <p:txBody>
          <a:bodyPr wrap="square" lIns="91440" tIns="45720" rIns="91440" bIns="45720">
            <a:spAutoFit/>
          </a:bodyPr>
          <a:lstStyle/>
          <a:p>
            <a:pPr>
              <a:spcBef>
                <a:spcPct val="50000"/>
              </a:spcBef>
            </a:pPr>
            <a:r>
              <a:rPr lang="en-US" sz="1400" b="1" dirty="0"/>
              <a:t>Oct </a:t>
            </a:r>
            <a:r>
              <a:rPr lang="en-US" sz="1400" b="1" dirty="0" smtClean="0"/>
              <a:t>2011 </a:t>
            </a:r>
            <a:r>
              <a:rPr lang="en-US" sz="1400" b="1" dirty="0" smtClean="0">
                <a:sym typeface="Wingdings" pitchFamily="2" charset="2"/>
              </a:rPr>
              <a:t></a:t>
            </a:r>
            <a:endParaRPr lang="en-US" sz="1400" b="1" dirty="0"/>
          </a:p>
        </p:txBody>
      </p:sp>
      <p:sp>
        <p:nvSpPr>
          <p:cNvPr id="14" name="AutoShape 446"/>
          <p:cNvSpPr>
            <a:spLocks noChangeArrowheads="1"/>
          </p:cNvSpPr>
          <p:nvPr/>
        </p:nvSpPr>
        <p:spPr bwMode="auto">
          <a:xfrm>
            <a:off x="283258" y="1159430"/>
            <a:ext cx="7386241" cy="2077244"/>
          </a:xfrm>
          <a:prstGeom prst="rightArrow">
            <a:avLst>
              <a:gd name="adj1" fmla="val 92889"/>
              <a:gd name="adj2" fmla="val 54851"/>
            </a:avLst>
          </a:prstGeom>
          <a:solidFill>
            <a:srgbClr val="FFFFCC"/>
          </a:solidFill>
          <a:ln w="9525">
            <a:solidFill>
              <a:schemeClr val="tx1"/>
            </a:solidFill>
            <a:miter lim="800000"/>
            <a:headEnd/>
            <a:tailEnd/>
          </a:ln>
        </p:spPr>
        <p:txBody>
          <a:bodyPr wrap="none" lIns="91440" tIns="45720" rIns="91440" bIns="45720" anchor="ctr"/>
          <a:lstStyle/>
          <a:p>
            <a:endParaRPr lang="en-US"/>
          </a:p>
        </p:txBody>
      </p:sp>
      <p:grpSp>
        <p:nvGrpSpPr>
          <p:cNvPr id="3" name="Group 341"/>
          <p:cNvGrpSpPr>
            <a:grpSpLocks/>
          </p:cNvGrpSpPr>
          <p:nvPr/>
        </p:nvGrpSpPr>
        <p:grpSpPr bwMode="auto">
          <a:xfrm>
            <a:off x="350726" y="1275317"/>
            <a:ext cx="119063" cy="114300"/>
            <a:chOff x="6288" y="1008"/>
            <a:chExt cx="300" cy="288"/>
          </a:xfrm>
        </p:grpSpPr>
        <p:sp>
          <p:nvSpPr>
            <p:cNvPr id="16" name="Rectangle 342"/>
            <p:cNvSpPr>
              <a:spLocks noChangeArrowheads="1"/>
            </p:cNvSpPr>
            <p:nvPr/>
          </p:nvSpPr>
          <p:spPr bwMode="auto">
            <a:xfrm>
              <a:off x="6288" y="1008"/>
              <a:ext cx="96" cy="96"/>
            </a:xfrm>
            <a:prstGeom prst="rect">
              <a:avLst/>
            </a:prstGeom>
            <a:solidFill>
              <a:srgbClr val="969696"/>
            </a:solidFill>
            <a:ln w="9525">
              <a:noFill/>
              <a:miter lim="800000"/>
              <a:headEnd/>
              <a:tailEnd/>
            </a:ln>
          </p:spPr>
          <p:txBody>
            <a:bodyPr wrap="none" anchor="ctr"/>
            <a:lstStyle/>
            <a:p>
              <a:endParaRPr lang="en-US"/>
            </a:p>
          </p:txBody>
        </p:sp>
        <p:sp>
          <p:nvSpPr>
            <p:cNvPr id="17" name="Rectangle 343"/>
            <p:cNvSpPr>
              <a:spLocks noChangeArrowheads="1"/>
            </p:cNvSpPr>
            <p:nvPr/>
          </p:nvSpPr>
          <p:spPr bwMode="auto">
            <a:xfrm>
              <a:off x="6492" y="1008"/>
              <a:ext cx="96" cy="96"/>
            </a:xfrm>
            <a:prstGeom prst="rect">
              <a:avLst/>
            </a:prstGeom>
            <a:solidFill>
              <a:srgbClr val="969696"/>
            </a:solidFill>
            <a:ln w="9525">
              <a:noFill/>
              <a:miter lim="800000"/>
              <a:headEnd/>
              <a:tailEnd/>
            </a:ln>
          </p:spPr>
          <p:txBody>
            <a:bodyPr wrap="none" anchor="ctr"/>
            <a:lstStyle/>
            <a:p>
              <a:endParaRPr lang="en-US"/>
            </a:p>
          </p:txBody>
        </p:sp>
        <p:sp>
          <p:nvSpPr>
            <p:cNvPr id="18" name="Rectangle 344"/>
            <p:cNvSpPr>
              <a:spLocks noChangeArrowheads="1"/>
            </p:cNvSpPr>
            <p:nvPr/>
          </p:nvSpPr>
          <p:spPr bwMode="auto">
            <a:xfrm>
              <a:off x="6288" y="1200"/>
              <a:ext cx="96" cy="96"/>
            </a:xfrm>
            <a:prstGeom prst="rect">
              <a:avLst/>
            </a:prstGeom>
            <a:solidFill>
              <a:srgbClr val="969696"/>
            </a:solidFill>
            <a:ln w="9525">
              <a:noFill/>
              <a:miter lim="800000"/>
              <a:headEnd/>
              <a:tailEnd/>
            </a:ln>
          </p:spPr>
          <p:txBody>
            <a:bodyPr wrap="none" anchor="ctr"/>
            <a:lstStyle/>
            <a:p>
              <a:endParaRPr lang="en-US"/>
            </a:p>
          </p:txBody>
        </p:sp>
        <p:sp>
          <p:nvSpPr>
            <p:cNvPr id="19" name="Rectangle 345"/>
            <p:cNvSpPr>
              <a:spLocks noChangeArrowheads="1"/>
            </p:cNvSpPr>
            <p:nvPr/>
          </p:nvSpPr>
          <p:spPr bwMode="auto">
            <a:xfrm>
              <a:off x="6492" y="1200"/>
              <a:ext cx="96" cy="96"/>
            </a:xfrm>
            <a:prstGeom prst="rect">
              <a:avLst/>
            </a:prstGeom>
            <a:solidFill>
              <a:srgbClr val="969696"/>
            </a:solidFill>
            <a:ln w="9525">
              <a:noFill/>
              <a:miter lim="800000"/>
              <a:headEnd/>
              <a:tailEnd/>
            </a:ln>
          </p:spPr>
          <p:txBody>
            <a:bodyPr wrap="none" anchor="ctr"/>
            <a:lstStyle/>
            <a:p>
              <a:endParaRPr lang="en-US"/>
            </a:p>
          </p:txBody>
        </p:sp>
      </p:grpSp>
      <p:sp>
        <p:nvSpPr>
          <p:cNvPr id="20" name="Rectangle 423"/>
          <p:cNvSpPr>
            <a:spLocks noChangeArrowheads="1"/>
          </p:cNvSpPr>
          <p:nvPr/>
        </p:nvSpPr>
        <p:spPr bwMode="auto">
          <a:xfrm>
            <a:off x="364220" y="1232455"/>
            <a:ext cx="6203950" cy="206375"/>
          </a:xfrm>
          <a:prstGeom prst="rect">
            <a:avLst/>
          </a:prstGeom>
          <a:noFill/>
          <a:ln w="9525" algn="ctr">
            <a:noFill/>
            <a:miter lim="800000"/>
            <a:headEnd/>
            <a:tailEnd/>
          </a:ln>
        </p:spPr>
        <p:txBody>
          <a:bodyPr lIns="22860" tIns="11430" rIns="22860" bIns="11430">
            <a:spAutoFit/>
          </a:bodyPr>
          <a:lstStyle/>
          <a:p>
            <a:pPr algn="ctr"/>
            <a:r>
              <a:rPr lang="en-US" sz="1200" b="1" dirty="0">
                <a:latin typeface="Arial Narrow" pitchFamily="34" charset="0"/>
              </a:rPr>
              <a:t>HIERARCHICAL APPROACH TO VALIDATION FROM COUPON TO COMPONENT TO SYSTEM LEVEL</a:t>
            </a:r>
          </a:p>
        </p:txBody>
      </p:sp>
      <p:sp>
        <p:nvSpPr>
          <p:cNvPr id="21" name="Rectangle 424"/>
          <p:cNvSpPr>
            <a:spLocks noChangeArrowheads="1"/>
          </p:cNvSpPr>
          <p:nvPr/>
        </p:nvSpPr>
        <p:spPr bwMode="auto">
          <a:xfrm>
            <a:off x="401527" y="2643742"/>
            <a:ext cx="2359025" cy="146447"/>
          </a:xfrm>
          <a:prstGeom prst="rect">
            <a:avLst/>
          </a:prstGeom>
          <a:solidFill>
            <a:srgbClr val="0033CC"/>
          </a:solidFill>
          <a:ln w="9525" algn="ctr">
            <a:noFill/>
            <a:miter lim="800000"/>
            <a:headEnd/>
            <a:tailEnd/>
          </a:ln>
        </p:spPr>
        <p:txBody>
          <a:bodyPr lIns="22860" tIns="11430" rIns="22860" bIns="11430">
            <a:spAutoFit/>
          </a:bodyPr>
          <a:lstStyle/>
          <a:p>
            <a:pPr algn="ctr"/>
            <a:r>
              <a:rPr lang="en-US" sz="800" b="1" dirty="0">
                <a:solidFill>
                  <a:srgbClr val="FFFF00"/>
                </a:solidFill>
                <a:latin typeface="Arial Narrow" pitchFamily="34" charset="0"/>
              </a:rPr>
              <a:t>COUPONS, ELEMENTS AND SUBCOMPONENTS</a:t>
            </a:r>
          </a:p>
        </p:txBody>
      </p:sp>
      <p:pic>
        <p:nvPicPr>
          <p:cNvPr id="22" name="Picture 435" descr="SIPS3003_hole_numbering"/>
          <p:cNvPicPr>
            <a:picLocks noChangeAspect="1" noChangeArrowheads="1"/>
          </p:cNvPicPr>
          <p:nvPr/>
        </p:nvPicPr>
        <p:blipFill>
          <a:blip r:embed="rId5" cstate="print"/>
          <a:srcRect/>
          <a:stretch>
            <a:fillRect/>
          </a:stretch>
        </p:blipFill>
        <p:spPr bwMode="auto">
          <a:xfrm>
            <a:off x="1995377" y="1468992"/>
            <a:ext cx="809625" cy="1136650"/>
          </a:xfrm>
          <a:prstGeom prst="rect">
            <a:avLst/>
          </a:prstGeom>
          <a:noFill/>
          <a:ln w="9525">
            <a:noFill/>
            <a:miter lim="800000"/>
            <a:headEnd/>
            <a:tailEnd/>
          </a:ln>
        </p:spPr>
      </p:pic>
      <p:grpSp>
        <p:nvGrpSpPr>
          <p:cNvPr id="4" name="Group 441"/>
          <p:cNvGrpSpPr>
            <a:grpSpLocks/>
          </p:cNvGrpSpPr>
          <p:nvPr/>
        </p:nvGrpSpPr>
        <p:grpSpPr bwMode="auto">
          <a:xfrm>
            <a:off x="6444742" y="1275317"/>
            <a:ext cx="119063" cy="114300"/>
            <a:chOff x="6288" y="1008"/>
            <a:chExt cx="300" cy="288"/>
          </a:xfrm>
        </p:grpSpPr>
        <p:sp>
          <p:nvSpPr>
            <p:cNvPr id="24" name="Rectangle 442"/>
            <p:cNvSpPr>
              <a:spLocks noChangeArrowheads="1"/>
            </p:cNvSpPr>
            <p:nvPr/>
          </p:nvSpPr>
          <p:spPr bwMode="auto">
            <a:xfrm>
              <a:off x="6288" y="1008"/>
              <a:ext cx="96" cy="96"/>
            </a:xfrm>
            <a:prstGeom prst="rect">
              <a:avLst/>
            </a:prstGeom>
            <a:solidFill>
              <a:srgbClr val="969696"/>
            </a:solidFill>
            <a:ln w="9525">
              <a:noFill/>
              <a:miter lim="800000"/>
              <a:headEnd/>
              <a:tailEnd/>
            </a:ln>
          </p:spPr>
          <p:txBody>
            <a:bodyPr wrap="none" anchor="ctr"/>
            <a:lstStyle/>
            <a:p>
              <a:endParaRPr lang="en-US"/>
            </a:p>
          </p:txBody>
        </p:sp>
        <p:sp>
          <p:nvSpPr>
            <p:cNvPr id="25" name="Rectangle 443"/>
            <p:cNvSpPr>
              <a:spLocks noChangeArrowheads="1"/>
            </p:cNvSpPr>
            <p:nvPr/>
          </p:nvSpPr>
          <p:spPr bwMode="auto">
            <a:xfrm>
              <a:off x="6492" y="1008"/>
              <a:ext cx="96" cy="96"/>
            </a:xfrm>
            <a:prstGeom prst="rect">
              <a:avLst/>
            </a:prstGeom>
            <a:solidFill>
              <a:srgbClr val="969696"/>
            </a:solidFill>
            <a:ln w="9525">
              <a:noFill/>
              <a:miter lim="800000"/>
              <a:headEnd/>
              <a:tailEnd/>
            </a:ln>
          </p:spPr>
          <p:txBody>
            <a:bodyPr wrap="none" anchor="ctr"/>
            <a:lstStyle/>
            <a:p>
              <a:endParaRPr lang="en-US"/>
            </a:p>
          </p:txBody>
        </p:sp>
        <p:sp>
          <p:nvSpPr>
            <p:cNvPr id="26" name="Rectangle 444"/>
            <p:cNvSpPr>
              <a:spLocks noChangeArrowheads="1"/>
            </p:cNvSpPr>
            <p:nvPr/>
          </p:nvSpPr>
          <p:spPr bwMode="auto">
            <a:xfrm>
              <a:off x="6288" y="1200"/>
              <a:ext cx="96" cy="96"/>
            </a:xfrm>
            <a:prstGeom prst="rect">
              <a:avLst/>
            </a:prstGeom>
            <a:solidFill>
              <a:srgbClr val="969696"/>
            </a:solidFill>
            <a:ln w="9525">
              <a:noFill/>
              <a:miter lim="800000"/>
              <a:headEnd/>
              <a:tailEnd/>
            </a:ln>
          </p:spPr>
          <p:txBody>
            <a:bodyPr wrap="none" anchor="ctr"/>
            <a:lstStyle/>
            <a:p>
              <a:endParaRPr lang="en-US"/>
            </a:p>
          </p:txBody>
        </p:sp>
        <p:sp>
          <p:nvSpPr>
            <p:cNvPr id="27" name="Rectangle 445"/>
            <p:cNvSpPr>
              <a:spLocks noChangeArrowheads="1"/>
            </p:cNvSpPr>
            <p:nvPr/>
          </p:nvSpPr>
          <p:spPr bwMode="auto">
            <a:xfrm>
              <a:off x="6492" y="1200"/>
              <a:ext cx="96" cy="96"/>
            </a:xfrm>
            <a:prstGeom prst="rect">
              <a:avLst/>
            </a:prstGeom>
            <a:solidFill>
              <a:srgbClr val="969696"/>
            </a:solidFill>
            <a:ln w="9525">
              <a:noFill/>
              <a:miter lim="800000"/>
              <a:headEnd/>
              <a:tailEnd/>
            </a:ln>
          </p:spPr>
          <p:txBody>
            <a:bodyPr wrap="none" anchor="ctr"/>
            <a:lstStyle/>
            <a:p>
              <a:endParaRPr lang="en-US"/>
            </a:p>
          </p:txBody>
        </p:sp>
      </p:grpSp>
      <p:pic>
        <p:nvPicPr>
          <p:cNvPr id="28" name="Picture 448" descr="IMG_0427"/>
          <p:cNvPicPr>
            <a:picLocks noChangeAspect="1" noChangeArrowheads="1"/>
          </p:cNvPicPr>
          <p:nvPr/>
        </p:nvPicPr>
        <p:blipFill>
          <a:blip r:embed="rId6" cstate="print">
            <a:lum contrast="12000"/>
          </a:blip>
          <a:srcRect/>
          <a:stretch>
            <a:fillRect/>
          </a:stretch>
        </p:blipFill>
        <p:spPr bwMode="auto">
          <a:xfrm>
            <a:off x="2882789" y="1554717"/>
            <a:ext cx="1430338" cy="752475"/>
          </a:xfrm>
          <a:prstGeom prst="rect">
            <a:avLst/>
          </a:prstGeom>
          <a:noFill/>
          <a:ln w="9525">
            <a:noFill/>
            <a:miter lim="800000"/>
            <a:headEnd/>
            <a:tailEnd/>
          </a:ln>
        </p:spPr>
      </p:pic>
      <p:pic>
        <p:nvPicPr>
          <p:cNvPr id="29" name="Picture 449" descr="OWP 1510 cut out"/>
          <p:cNvPicPr>
            <a:picLocks noChangeAspect="1" noChangeArrowheads="1"/>
          </p:cNvPicPr>
          <p:nvPr/>
        </p:nvPicPr>
        <p:blipFill>
          <a:blip r:embed="rId7" cstate="print">
            <a:lum bright="-6000" contrast="12000"/>
          </a:blip>
          <a:srcRect/>
          <a:stretch>
            <a:fillRect/>
          </a:stretch>
        </p:blipFill>
        <p:spPr bwMode="auto">
          <a:xfrm>
            <a:off x="3411427" y="1834117"/>
            <a:ext cx="412750" cy="684213"/>
          </a:xfrm>
          <a:prstGeom prst="rect">
            <a:avLst/>
          </a:prstGeom>
          <a:noFill/>
          <a:ln w="9525">
            <a:noFill/>
            <a:miter lim="800000"/>
            <a:headEnd/>
            <a:tailEnd/>
          </a:ln>
        </p:spPr>
      </p:pic>
      <p:pic>
        <p:nvPicPr>
          <p:cNvPr id="30" name="Picture 450" descr="Picture 057"/>
          <p:cNvPicPr>
            <a:picLocks noChangeAspect="1" noChangeArrowheads="1"/>
          </p:cNvPicPr>
          <p:nvPr/>
        </p:nvPicPr>
        <p:blipFill>
          <a:blip r:embed="rId8" cstate="print"/>
          <a:srcRect/>
          <a:stretch>
            <a:fillRect/>
          </a:stretch>
        </p:blipFill>
        <p:spPr bwMode="auto">
          <a:xfrm>
            <a:off x="3863864" y="1886505"/>
            <a:ext cx="333375" cy="623888"/>
          </a:xfrm>
          <a:prstGeom prst="rect">
            <a:avLst/>
          </a:prstGeom>
          <a:noFill/>
          <a:ln w="9525">
            <a:noFill/>
            <a:miter lim="800000"/>
            <a:headEnd/>
            <a:tailEnd/>
          </a:ln>
        </p:spPr>
      </p:pic>
      <p:sp>
        <p:nvSpPr>
          <p:cNvPr id="31" name="Line 455"/>
          <p:cNvSpPr>
            <a:spLocks noChangeShapeType="1"/>
          </p:cNvSpPr>
          <p:nvPr/>
        </p:nvSpPr>
        <p:spPr bwMode="auto">
          <a:xfrm flipH="1" flipV="1">
            <a:off x="3273314" y="1892855"/>
            <a:ext cx="285750" cy="238125"/>
          </a:xfrm>
          <a:prstGeom prst="line">
            <a:avLst/>
          </a:prstGeom>
          <a:noFill/>
          <a:ln w="38100">
            <a:solidFill>
              <a:schemeClr val="tx1"/>
            </a:solidFill>
            <a:round/>
            <a:headEnd/>
            <a:tailEnd type="triangle" w="med" len="med"/>
          </a:ln>
        </p:spPr>
        <p:txBody>
          <a:bodyPr lIns="91440" tIns="45720" rIns="91440" bIns="45720"/>
          <a:lstStyle/>
          <a:p>
            <a:endParaRPr lang="en-US"/>
          </a:p>
        </p:txBody>
      </p:sp>
      <p:sp>
        <p:nvSpPr>
          <p:cNvPr id="32" name="Rectangle 456"/>
          <p:cNvSpPr>
            <a:spLocks noChangeArrowheads="1"/>
          </p:cNvSpPr>
          <p:nvPr/>
        </p:nvSpPr>
        <p:spPr bwMode="auto">
          <a:xfrm>
            <a:off x="3197114" y="1745217"/>
            <a:ext cx="52388" cy="242888"/>
          </a:xfrm>
          <a:prstGeom prst="rect">
            <a:avLst/>
          </a:prstGeom>
          <a:noFill/>
          <a:ln w="38100">
            <a:solidFill>
              <a:schemeClr val="tx1"/>
            </a:solidFill>
            <a:miter lim="800000"/>
            <a:headEnd/>
            <a:tailEnd/>
          </a:ln>
        </p:spPr>
        <p:txBody>
          <a:bodyPr wrap="none" lIns="91440" tIns="45720" rIns="91440" bIns="45720" anchor="ctr"/>
          <a:lstStyle/>
          <a:p>
            <a:endParaRPr lang="en-US"/>
          </a:p>
        </p:txBody>
      </p:sp>
      <p:sp>
        <p:nvSpPr>
          <p:cNvPr id="33" name="Rectangle 427"/>
          <p:cNvSpPr>
            <a:spLocks noChangeArrowheads="1"/>
          </p:cNvSpPr>
          <p:nvPr/>
        </p:nvSpPr>
        <p:spPr bwMode="auto">
          <a:xfrm>
            <a:off x="5840699" y="2548492"/>
            <a:ext cx="1079897" cy="269478"/>
          </a:xfrm>
          <a:prstGeom prst="rect">
            <a:avLst/>
          </a:prstGeom>
          <a:solidFill>
            <a:srgbClr val="0033CC"/>
          </a:solidFill>
          <a:ln w="9525">
            <a:noFill/>
            <a:miter lim="800000"/>
            <a:headEnd/>
            <a:tailEnd/>
          </a:ln>
        </p:spPr>
        <p:txBody>
          <a:bodyPr lIns="22860" tIns="11430" rIns="22860" bIns="11430">
            <a:spAutoFit/>
          </a:bodyPr>
          <a:lstStyle/>
          <a:p>
            <a:pPr algn="ctr"/>
            <a:r>
              <a:rPr lang="en-US" sz="800" b="1" dirty="0">
                <a:solidFill>
                  <a:srgbClr val="FFFF00"/>
                </a:solidFill>
                <a:latin typeface="Arial Narrow" pitchFamily="34" charset="0"/>
              </a:rPr>
              <a:t> 24 MONTH P-3 FLIGHT </a:t>
            </a:r>
            <a:r>
              <a:rPr lang="en-US" sz="800" b="1" dirty="0" smtClean="0">
                <a:solidFill>
                  <a:srgbClr val="FFFF00"/>
                </a:solidFill>
                <a:latin typeface="Arial Narrow" pitchFamily="34" charset="0"/>
              </a:rPr>
              <a:t>DEMONSTRATION</a:t>
            </a:r>
            <a:endParaRPr lang="en-US" sz="800" b="1" dirty="0">
              <a:solidFill>
                <a:srgbClr val="FFFF00"/>
              </a:solidFill>
              <a:latin typeface="Arial Narrow" pitchFamily="34" charset="0"/>
            </a:endParaRPr>
          </a:p>
        </p:txBody>
      </p:sp>
      <p:sp>
        <p:nvSpPr>
          <p:cNvPr id="34" name="Rectangle 425"/>
          <p:cNvSpPr>
            <a:spLocks noChangeArrowheads="1"/>
          </p:cNvSpPr>
          <p:nvPr/>
        </p:nvSpPr>
        <p:spPr bwMode="auto">
          <a:xfrm>
            <a:off x="2946289" y="2538967"/>
            <a:ext cx="1271588" cy="269478"/>
          </a:xfrm>
          <a:prstGeom prst="rect">
            <a:avLst/>
          </a:prstGeom>
          <a:solidFill>
            <a:srgbClr val="0033CC"/>
          </a:solidFill>
          <a:ln w="9525" algn="ctr">
            <a:noFill/>
            <a:miter lim="800000"/>
            <a:headEnd/>
            <a:tailEnd/>
          </a:ln>
        </p:spPr>
        <p:txBody>
          <a:bodyPr lIns="22860" tIns="11430" rIns="22860" bIns="11430">
            <a:spAutoFit/>
          </a:bodyPr>
          <a:lstStyle/>
          <a:p>
            <a:pPr algn="ctr"/>
            <a:r>
              <a:rPr lang="en-US" sz="800" b="1" dirty="0">
                <a:solidFill>
                  <a:srgbClr val="FFFF00"/>
                </a:solidFill>
                <a:latin typeface="Arial Narrow" pitchFamily="34" charset="0"/>
              </a:rPr>
              <a:t>TEARDOWNS OF RETIRED EA-6B OUTER WING PANELS</a:t>
            </a:r>
          </a:p>
        </p:txBody>
      </p:sp>
      <p:sp>
        <p:nvSpPr>
          <p:cNvPr id="35" name="Rectangle 426"/>
          <p:cNvSpPr>
            <a:spLocks noChangeArrowheads="1"/>
          </p:cNvSpPr>
          <p:nvPr/>
        </p:nvSpPr>
        <p:spPr bwMode="auto">
          <a:xfrm>
            <a:off x="4390120" y="2548492"/>
            <a:ext cx="1324372" cy="269478"/>
          </a:xfrm>
          <a:prstGeom prst="rect">
            <a:avLst/>
          </a:prstGeom>
          <a:solidFill>
            <a:srgbClr val="0033CC"/>
          </a:solidFill>
          <a:ln w="9525" algn="ctr">
            <a:noFill/>
            <a:miter lim="800000"/>
            <a:headEnd/>
            <a:tailEnd/>
          </a:ln>
        </p:spPr>
        <p:txBody>
          <a:bodyPr lIns="22860" tIns="11430" rIns="22860" bIns="11430">
            <a:spAutoFit/>
          </a:bodyPr>
          <a:lstStyle/>
          <a:p>
            <a:pPr algn="ctr"/>
            <a:r>
              <a:rPr lang="en-US" sz="800" b="1" dirty="0">
                <a:solidFill>
                  <a:srgbClr val="FFFF00"/>
                </a:solidFill>
                <a:latin typeface="Arial Narrow" pitchFamily="34" charset="0"/>
              </a:rPr>
              <a:t>3 FULL-SCALE TESTING OF EA-6B  OUTER WING PANELS</a:t>
            </a:r>
          </a:p>
        </p:txBody>
      </p:sp>
      <p:pic>
        <p:nvPicPr>
          <p:cNvPr id="37" name="Picture 478"/>
          <p:cNvPicPr>
            <a:picLocks noChangeAspect="1" noChangeArrowheads="1"/>
          </p:cNvPicPr>
          <p:nvPr/>
        </p:nvPicPr>
        <p:blipFill>
          <a:blip r:embed="rId9" cstate="print"/>
          <a:srcRect/>
          <a:stretch>
            <a:fillRect/>
          </a:stretch>
        </p:blipFill>
        <p:spPr bwMode="auto">
          <a:xfrm>
            <a:off x="422164" y="1470580"/>
            <a:ext cx="1517650" cy="1139825"/>
          </a:xfrm>
          <a:prstGeom prst="rect">
            <a:avLst/>
          </a:prstGeom>
          <a:noFill/>
          <a:ln w="9525">
            <a:noFill/>
            <a:miter lim="800000"/>
            <a:headEnd/>
            <a:tailEnd/>
          </a:ln>
        </p:spPr>
      </p:pic>
      <p:sp>
        <p:nvSpPr>
          <p:cNvPr id="38" name="Rectangle 484"/>
          <p:cNvSpPr>
            <a:spLocks noChangeArrowheads="1"/>
          </p:cNvSpPr>
          <p:nvPr/>
        </p:nvSpPr>
        <p:spPr bwMode="auto">
          <a:xfrm>
            <a:off x="1982676" y="2537380"/>
            <a:ext cx="342723" cy="84639"/>
          </a:xfrm>
          <a:prstGeom prst="rect">
            <a:avLst/>
          </a:prstGeom>
          <a:noFill/>
          <a:ln w="9525">
            <a:noFill/>
            <a:miter lim="800000"/>
            <a:headEnd/>
            <a:tailEnd/>
          </a:ln>
        </p:spPr>
        <p:txBody>
          <a:bodyPr wrap="none" lIns="22860" tIns="11430" rIns="22860" bIns="11430">
            <a:spAutoFit/>
          </a:bodyPr>
          <a:lstStyle/>
          <a:p>
            <a:r>
              <a:rPr lang="en-US" sz="400" b="1" dirty="0">
                <a:solidFill>
                  <a:srgbClr val="FFFF00"/>
                </a:solidFill>
              </a:rPr>
              <a:t>19.23” x 60”</a:t>
            </a:r>
          </a:p>
        </p:txBody>
      </p:sp>
      <p:pic>
        <p:nvPicPr>
          <p:cNvPr id="39" name="Picture 2"/>
          <p:cNvPicPr>
            <a:picLocks noChangeAspect="1" noChangeArrowheads="1"/>
          </p:cNvPicPr>
          <p:nvPr/>
        </p:nvPicPr>
        <p:blipFill>
          <a:blip r:embed="rId10" cstate="print"/>
          <a:srcRect/>
          <a:stretch>
            <a:fillRect/>
          </a:stretch>
        </p:blipFill>
        <p:spPr bwMode="auto">
          <a:xfrm>
            <a:off x="5822046" y="1594008"/>
            <a:ext cx="1145778" cy="792956"/>
          </a:xfrm>
          <a:prstGeom prst="rect">
            <a:avLst/>
          </a:prstGeom>
          <a:noFill/>
          <a:ln w="9525">
            <a:noFill/>
            <a:miter lim="800000"/>
            <a:headEnd/>
            <a:tailEnd/>
          </a:ln>
        </p:spPr>
      </p:pic>
      <p:sp>
        <p:nvSpPr>
          <p:cNvPr id="40" name="AutoShape 25"/>
          <p:cNvSpPr>
            <a:spLocks noChangeArrowheads="1"/>
          </p:cNvSpPr>
          <p:nvPr/>
        </p:nvSpPr>
        <p:spPr bwMode="auto">
          <a:xfrm>
            <a:off x="1605645" y="2825511"/>
            <a:ext cx="5188744" cy="285750"/>
          </a:xfrm>
          <a:prstGeom prst="rightArrow">
            <a:avLst>
              <a:gd name="adj1" fmla="val 50000"/>
              <a:gd name="adj2" fmla="val 194445"/>
            </a:avLst>
          </a:prstGeom>
          <a:solidFill>
            <a:srgbClr val="CCFFCC"/>
          </a:solidFill>
          <a:ln w="9525">
            <a:solidFill>
              <a:schemeClr val="tx1"/>
            </a:solidFill>
            <a:miter lim="800000"/>
            <a:headEnd/>
            <a:tailEnd/>
          </a:ln>
        </p:spPr>
        <p:txBody>
          <a:bodyPr wrap="none" lIns="91440" tIns="45720" rIns="91440" bIns="45720" anchor="ctr"/>
          <a:lstStyle/>
          <a:p>
            <a:endParaRPr lang="en-US"/>
          </a:p>
        </p:txBody>
      </p:sp>
      <p:sp>
        <p:nvSpPr>
          <p:cNvPr id="41" name="Text Box 27"/>
          <p:cNvSpPr txBox="1">
            <a:spLocks noChangeArrowheads="1"/>
          </p:cNvSpPr>
          <p:nvPr/>
        </p:nvSpPr>
        <p:spPr bwMode="auto">
          <a:xfrm>
            <a:off x="6071572" y="2821926"/>
            <a:ext cx="647283" cy="277019"/>
          </a:xfrm>
          <a:prstGeom prst="rect">
            <a:avLst/>
          </a:prstGeom>
          <a:noFill/>
          <a:ln w="9525">
            <a:noFill/>
            <a:miter lim="800000"/>
            <a:headEnd/>
            <a:tailEnd/>
          </a:ln>
        </p:spPr>
        <p:txBody>
          <a:bodyPr wrap="square" lIns="91440" tIns="45720" rIns="91440" bIns="45720">
            <a:spAutoFit/>
          </a:bodyPr>
          <a:lstStyle/>
          <a:p>
            <a:pPr>
              <a:spcBef>
                <a:spcPct val="50000"/>
              </a:spcBef>
            </a:pPr>
            <a:r>
              <a:rPr lang="en-US" sz="1200" b="1" dirty="0"/>
              <a:t>2010</a:t>
            </a:r>
          </a:p>
        </p:txBody>
      </p:sp>
      <p:sp>
        <p:nvSpPr>
          <p:cNvPr id="42" name="AutoShape 25"/>
          <p:cNvSpPr>
            <a:spLocks noChangeArrowheads="1"/>
          </p:cNvSpPr>
          <p:nvPr/>
        </p:nvSpPr>
        <p:spPr bwMode="auto">
          <a:xfrm>
            <a:off x="1592945" y="2827099"/>
            <a:ext cx="4137422" cy="285750"/>
          </a:xfrm>
          <a:prstGeom prst="rightArrow">
            <a:avLst>
              <a:gd name="adj1" fmla="val 50000"/>
              <a:gd name="adj2" fmla="val 206529"/>
            </a:avLst>
          </a:prstGeom>
          <a:solidFill>
            <a:srgbClr val="CCFFCC"/>
          </a:solidFill>
          <a:ln w="9525">
            <a:solidFill>
              <a:schemeClr val="tx1"/>
            </a:solidFill>
            <a:miter lim="800000"/>
            <a:headEnd/>
            <a:tailEnd/>
          </a:ln>
        </p:spPr>
        <p:txBody>
          <a:bodyPr wrap="none" lIns="91440" tIns="45720" rIns="91440" bIns="45720" anchor="ctr"/>
          <a:lstStyle/>
          <a:p>
            <a:endParaRPr lang="en-US"/>
          </a:p>
        </p:txBody>
      </p:sp>
      <p:sp>
        <p:nvSpPr>
          <p:cNvPr id="43" name="AutoShape 25"/>
          <p:cNvSpPr>
            <a:spLocks noChangeArrowheads="1"/>
          </p:cNvSpPr>
          <p:nvPr/>
        </p:nvSpPr>
        <p:spPr bwMode="auto">
          <a:xfrm>
            <a:off x="307070" y="2827099"/>
            <a:ext cx="3429000" cy="285750"/>
          </a:xfrm>
          <a:prstGeom prst="rightArrow">
            <a:avLst>
              <a:gd name="adj1" fmla="val 50000"/>
              <a:gd name="adj2" fmla="val 206556"/>
            </a:avLst>
          </a:prstGeom>
          <a:solidFill>
            <a:srgbClr val="CCFFCC"/>
          </a:solidFill>
          <a:ln w="9525">
            <a:solidFill>
              <a:schemeClr val="tx1"/>
            </a:solidFill>
            <a:miter lim="800000"/>
            <a:headEnd/>
            <a:tailEnd/>
          </a:ln>
        </p:spPr>
        <p:txBody>
          <a:bodyPr wrap="none" lIns="91440" tIns="45720" rIns="91440" bIns="45720" anchor="ctr"/>
          <a:lstStyle/>
          <a:p>
            <a:endParaRPr lang="en-US"/>
          </a:p>
        </p:txBody>
      </p:sp>
      <p:sp>
        <p:nvSpPr>
          <p:cNvPr id="44" name="TextBox 30"/>
          <p:cNvSpPr txBox="1">
            <a:spLocks noChangeArrowheads="1"/>
          </p:cNvSpPr>
          <p:nvPr/>
        </p:nvSpPr>
        <p:spPr bwMode="auto">
          <a:xfrm>
            <a:off x="5674724" y="2823924"/>
            <a:ext cx="704850" cy="277019"/>
          </a:xfrm>
          <a:prstGeom prst="rect">
            <a:avLst/>
          </a:prstGeom>
          <a:noFill/>
          <a:ln w="9525">
            <a:noFill/>
            <a:miter lim="800000"/>
            <a:headEnd/>
            <a:tailEnd/>
          </a:ln>
        </p:spPr>
        <p:txBody>
          <a:bodyPr lIns="91440" tIns="45720" rIns="91440" bIns="45720">
            <a:spAutoFit/>
          </a:bodyPr>
          <a:lstStyle/>
          <a:p>
            <a:r>
              <a:rPr lang="en-US" sz="1200" b="1" dirty="0">
                <a:latin typeface="Symbol" pitchFamily="18" charset="2"/>
              </a:rPr>
              <a:t>F2+</a:t>
            </a:r>
          </a:p>
        </p:txBody>
      </p:sp>
      <p:sp>
        <p:nvSpPr>
          <p:cNvPr id="45" name="TextBox 26"/>
          <p:cNvSpPr txBox="1">
            <a:spLocks noChangeArrowheads="1"/>
          </p:cNvSpPr>
          <p:nvPr/>
        </p:nvSpPr>
        <p:spPr bwMode="auto">
          <a:xfrm>
            <a:off x="2202545" y="2817574"/>
            <a:ext cx="561975" cy="277019"/>
          </a:xfrm>
          <a:prstGeom prst="rect">
            <a:avLst/>
          </a:prstGeom>
          <a:noFill/>
          <a:ln w="9525">
            <a:noFill/>
            <a:miter lim="800000"/>
            <a:headEnd/>
            <a:tailEnd/>
          </a:ln>
        </p:spPr>
        <p:txBody>
          <a:bodyPr lIns="91440" tIns="45720" rIns="91440" bIns="45720">
            <a:spAutoFit/>
          </a:bodyPr>
          <a:lstStyle/>
          <a:p>
            <a:r>
              <a:rPr lang="en-US" sz="1200" b="1" dirty="0">
                <a:latin typeface="Symbol" pitchFamily="18" charset="2"/>
              </a:rPr>
              <a:t>F1</a:t>
            </a:r>
          </a:p>
        </p:txBody>
      </p:sp>
      <p:sp>
        <p:nvSpPr>
          <p:cNvPr id="46" name="TextBox 27"/>
          <p:cNvSpPr txBox="1">
            <a:spLocks noChangeArrowheads="1"/>
          </p:cNvSpPr>
          <p:nvPr/>
        </p:nvSpPr>
        <p:spPr bwMode="auto">
          <a:xfrm>
            <a:off x="4402820" y="2817574"/>
            <a:ext cx="561975" cy="277019"/>
          </a:xfrm>
          <a:prstGeom prst="rect">
            <a:avLst/>
          </a:prstGeom>
          <a:noFill/>
          <a:ln w="9525">
            <a:noFill/>
            <a:miter lim="800000"/>
            <a:headEnd/>
            <a:tailEnd/>
          </a:ln>
        </p:spPr>
        <p:txBody>
          <a:bodyPr lIns="91440" tIns="45720" rIns="91440" bIns="45720">
            <a:spAutoFit/>
          </a:bodyPr>
          <a:lstStyle/>
          <a:p>
            <a:r>
              <a:rPr lang="en-US" sz="1200" b="1" dirty="0">
                <a:latin typeface="Symbol" pitchFamily="18" charset="2"/>
              </a:rPr>
              <a:t>F2</a:t>
            </a:r>
          </a:p>
        </p:txBody>
      </p:sp>
      <p:sp>
        <p:nvSpPr>
          <p:cNvPr id="47" name="Text Box 26"/>
          <p:cNvSpPr txBox="1">
            <a:spLocks noChangeArrowheads="1"/>
          </p:cNvSpPr>
          <p:nvPr/>
        </p:nvSpPr>
        <p:spPr bwMode="auto">
          <a:xfrm>
            <a:off x="278495" y="2829877"/>
            <a:ext cx="1443038" cy="277019"/>
          </a:xfrm>
          <a:prstGeom prst="rect">
            <a:avLst/>
          </a:prstGeom>
          <a:noFill/>
          <a:ln w="9525">
            <a:noFill/>
            <a:miter lim="800000"/>
            <a:headEnd/>
            <a:tailEnd/>
          </a:ln>
        </p:spPr>
        <p:txBody>
          <a:bodyPr lIns="91440" tIns="45720" rIns="91440" bIns="45720">
            <a:spAutoFit/>
          </a:bodyPr>
          <a:lstStyle/>
          <a:p>
            <a:pPr>
              <a:spcBef>
                <a:spcPct val="50000"/>
              </a:spcBef>
            </a:pPr>
            <a:r>
              <a:rPr lang="en-US" sz="1200" b="1" dirty="0"/>
              <a:t>2003</a:t>
            </a:r>
          </a:p>
        </p:txBody>
      </p:sp>
      <p:pic>
        <p:nvPicPr>
          <p:cNvPr id="48" name="Picture 4" descr="DSC00730"/>
          <p:cNvPicPr>
            <a:picLocks noChangeAspect="1" noChangeArrowheads="1"/>
          </p:cNvPicPr>
          <p:nvPr/>
        </p:nvPicPr>
        <p:blipFill>
          <a:blip r:embed="rId11" cstate="print"/>
          <a:srcRect b="7516"/>
          <a:stretch>
            <a:fillRect/>
          </a:stretch>
        </p:blipFill>
        <p:spPr bwMode="auto">
          <a:xfrm>
            <a:off x="4663171" y="1455102"/>
            <a:ext cx="888603" cy="10957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7</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Prognosis Program</a:t>
              </a:r>
            </a:p>
            <a:p>
              <a:pPr algn="ctr" defTabSz="1023938" eaLnBrk="0" hangingPunct="0">
                <a:lnSpc>
                  <a:spcPct val="85000"/>
                </a:lnSpc>
                <a:spcBef>
                  <a:spcPct val="25000"/>
                </a:spcBef>
              </a:pPr>
              <a:r>
                <a:rPr lang="en-US" sz="1200" b="1">
                  <a:latin typeface="Arial" charset="0"/>
                </a:rPr>
                <a:t>Program Manager - Madsen</a:t>
              </a:r>
            </a:p>
            <a:p>
              <a:pPr algn="ctr" defTabSz="1023938" eaLnBrk="0" hangingPunct="0">
                <a:lnSpc>
                  <a:spcPct val="85000"/>
                </a:lnSpc>
                <a:spcBef>
                  <a:spcPct val="25000"/>
                </a:spcBef>
              </a:pPr>
              <a:r>
                <a:rPr lang="en-US" sz="1200" b="1">
                  <a:latin typeface="Arial" charset="0"/>
                </a:rPr>
                <a:t>Principal Scientist - Papazian</a:t>
              </a: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8</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Prognosis Program</a:t>
              </a:r>
            </a:p>
            <a:p>
              <a:pPr algn="ctr" defTabSz="1023938" eaLnBrk="0" hangingPunct="0">
                <a:lnSpc>
                  <a:spcPct val="85000"/>
                </a:lnSpc>
                <a:spcBef>
                  <a:spcPct val="25000"/>
                </a:spcBef>
              </a:pPr>
              <a:r>
                <a:rPr lang="en-US" sz="1200" b="1">
                  <a:latin typeface="Arial" charset="0"/>
                </a:rPr>
                <a:t>Program Manager - Madsen</a:t>
              </a:r>
            </a:p>
            <a:p>
              <a:pPr algn="ctr" defTabSz="1023938" eaLnBrk="0" hangingPunct="0">
                <a:lnSpc>
                  <a:spcPct val="85000"/>
                </a:lnSpc>
                <a:spcBef>
                  <a:spcPct val="25000"/>
                </a:spcBef>
              </a:pPr>
              <a:r>
                <a:rPr lang="en-US" sz="1200" b="1">
                  <a:latin typeface="Arial" charset="0"/>
                </a:rPr>
                <a:t>Principal Scientist - Papazian</a:t>
              </a: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sp>
        <p:nvSpPr>
          <p:cNvPr id="52" name="Rectangle 51"/>
          <p:cNvSpPr/>
          <p:nvPr/>
        </p:nvSpPr>
        <p:spPr>
          <a:xfrm>
            <a:off x="1358153" y="134471"/>
            <a:ext cx="6258589" cy="6521823"/>
          </a:xfrm>
          <a:prstGeom prst="rect">
            <a:avLst/>
          </a:prstGeom>
          <a:solidFill>
            <a:srgbClr val="FFFF9B"/>
          </a:solidFill>
          <a:ln>
            <a:noFill/>
          </a:ln>
          <a:effectLst>
            <a:glow rad="228600">
              <a:schemeClr val="accent4">
                <a:satMod val="175000"/>
                <a:alpha val="40000"/>
              </a:schemeClr>
            </a:glow>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110968" y="107576"/>
            <a:ext cx="3214261" cy="400110"/>
          </a:xfrm>
          <a:prstGeom prst="rect">
            <a:avLst/>
          </a:prstGeom>
          <a:noFill/>
        </p:spPr>
        <p:txBody>
          <a:bodyPr wrap="square" rtlCol="0">
            <a:spAutoFit/>
          </a:bodyPr>
          <a:lstStyle/>
          <a:p>
            <a:r>
              <a:rPr lang="en-US" sz="2000" b="1" dirty="0" smtClean="0"/>
              <a:t>Material &amp; Modeling</a:t>
            </a:r>
            <a:endParaRPr lang="en-US" sz="2000" b="1" dirty="0"/>
          </a:p>
        </p:txBody>
      </p:sp>
      <p:sp>
        <p:nvSpPr>
          <p:cNvPr id="56" name="Rectangle 55"/>
          <p:cNvSpPr>
            <a:spLocks noChangeArrowheads="1"/>
          </p:cNvSpPr>
          <p:nvPr/>
        </p:nvSpPr>
        <p:spPr bwMode="auto">
          <a:xfrm>
            <a:off x="1908670" y="777900"/>
            <a:ext cx="2367684"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ALCOA / </a:t>
            </a:r>
            <a:r>
              <a:rPr lang="en-US" sz="1200" u="sng" dirty="0" err="1"/>
              <a:t>Weiland</a:t>
            </a:r>
            <a:endParaRPr lang="en-US" sz="1200" u="sng" dirty="0"/>
          </a:p>
          <a:p>
            <a:pPr algn="ctr">
              <a:lnSpc>
                <a:spcPct val="85000"/>
              </a:lnSpc>
              <a:tabLst>
                <a:tab pos="338138" algn="l"/>
              </a:tabLst>
            </a:pPr>
            <a:r>
              <a:rPr lang="en-US" sz="1200" dirty="0"/>
              <a:t>Material Characterization Structure-Property</a:t>
            </a:r>
          </a:p>
        </p:txBody>
      </p:sp>
      <p:sp>
        <p:nvSpPr>
          <p:cNvPr id="57" name="Text Box 20"/>
          <p:cNvSpPr txBox="1">
            <a:spLocks noChangeArrowheads="1"/>
          </p:cNvSpPr>
          <p:nvPr/>
        </p:nvSpPr>
        <p:spPr bwMode="auto">
          <a:xfrm>
            <a:off x="2084648" y="439854"/>
            <a:ext cx="1882775" cy="354013"/>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000" b="1" dirty="0">
                <a:solidFill>
                  <a:srgbClr val="0B3D91"/>
                </a:solidFill>
                <a:latin typeface="Arial" charset="0"/>
              </a:rPr>
              <a:t>Members</a:t>
            </a:r>
          </a:p>
        </p:txBody>
      </p:sp>
      <p:sp>
        <p:nvSpPr>
          <p:cNvPr id="58" name="Text Box 21"/>
          <p:cNvSpPr txBox="1">
            <a:spLocks noChangeArrowheads="1"/>
          </p:cNvSpPr>
          <p:nvPr/>
        </p:nvSpPr>
        <p:spPr bwMode="auto">
          <a:xfrm>
            <a:off x="4743918" y="455729"/>
            <a:ext cx="2593975" cy="354013"/>
          </a:xfrm>
          <a:prstGeom prst="rect">
            <a:avLst/>
          </a:prstGeom>
          <a:noFill/>
          <a:ln w="9525">
            <a:noFill/>
            <a:miter lim="800000"/>
            <a:headEnd/>
            <a:tailEnd/>
          </a:ln>
        </p:spPr>
        <p:txBody>
          <a:bodyPr lIns="96661" tIns="48331" rIns="96661" bIns="48331">
            <a:spAutoFit/>
          </a:bodyPr>
          <a:lstStyle/>
          <a:p>
            <a:pPr algn="ctr">
              <a:lnSpc>
                <a:spcPct val="85000"/>
              </a:lnSpc>
              <a:spcBef>
                <a:spcPct val="50000"/>
              </a:spcBef>
            </a:pPr>
            <a:r>
              <a:rPr lang="en-US" sz="2000" b="1">
                <a:solidFill>
                  <a:srgbClr val="0B3D91"/>
                </a:solidFill>
                <a:latin typeface="Arial" charset="0"/>
              </a:rPr>
              <a:t>Role</a:t>
            </a:r>
          </a:p>
        </p:txBody>
      </p:sp>
      <p:sp>
        <p:nvSpPr>
          <p:cNvPr id="59" name="Rectangle 58"/>
          <p:cNvSpPr>
            <a:spLocks noChangeArrowheads="1"/>
          </p:cNvSpPr>
          <p:nvPr/>
        </p:nvSpPr>
        <p:spPr bwMode="auto">
          <a:xfrm>
            <a:off x="4754191" y="777900"/>
            <a:ext cx="2597150" cy="65246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Microstructure characterization &amp; creation of data for a statistical &amp;/or direct representation of microstructure.  Characterize damage progression.</a:t>
            </a:r>
            <a:endParaRPr lang="en-US" sz="1000">
              <a:latin typeface="Arial" charset="0"/>
            </a:endParaRPr>
          </a:p>
        </p:txBody>
      </p:sp>
      <p:sp>
        <p:nvSpPr>
          <p:cNvPr id="60" name="AutoShape 23"/>
          <p:cNvSpPr>
            <a:spLocks noChangeArrowheads="1"/>
          </p:cNvSpPr>
          <p:nvPr/>
        </p:nvSpPr>
        <p:spPr bwMode="auto">
          <a:xfrm>
            <a:off x="4331916" y="884262"/>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61" name="Rectangle 60"/>
          <p:cNvSpPr>
            <a:spLocks noChangeArrowheads="1"/>
          </p:cNvSpPr>
          <p:nvPr/>
        </p:nvSpPr>
        <p:spPr bwMode="auto">
          <a:xfrm>
            <a:off x="1908670" y="1481536"/>
            <a:ext cx="2367684"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Cornell / </a:t>
            </a:r>
            <a:r>
              <a:rPr lang="en-US" sz="1200" u="sng" dirty="0" err="1"/>
              <a:t>Ingraffea</a:t>
            </a:r>
            <a:endParaRPr lang="en-US" sz="1200" u="sng" dirty="0"/>
          </a:p>
          <a:p>
            <a:pPr algn="ctr">
              <a:lnSpc>
                <a:spcPct val="85000"/>
              </a:lnSpc>
              <a:tabLst>
                <a:tab pos="338138" algn="l"/>
              </a:tabLst>
            </a:pPr>
            <a:r>
              <a:rPr lang="en-US" sz="1200" dirty="0"/>
              <a:t>Continuum Models Web-Based </a:t>
            </a:r>
            <a:r>
              <a:rPr lang="en-US" sz="1200" dirty="0" smtClean="0"/>
              <a:t>Simulation, </a:t>
            </a:r>
            <a:endParaRPr lang="en-US" sz="1200" dirty="0"/>
          </a:p>
          <a:p>
            <a:pPr algn="ctr">
              <a:lnSpc>
                <a:spcPct val="85000"/>
              </a:lnSpc>
              <a:tabLst>
                <a:tab pos="338138" algn="l"/>
              </a:tabLst>
            </a:pPr>
            <a:r>
              <a:rPr lang="en-US" sz="1200" dirty="0"/>
              <a:t>Multi-Scale Integration</a:t>
            </a:r>
          </a:p>
        </p:txBody>
      </p:sp>
      <p:sp>
        <p:nvSpPr>
          <p:cNvPr id="62" name="Rectangle 61"/>
          <p:cNvSpPr>
            <a:spLocks noChangeArrowheads="1"/>
          </p:cNvSpPr>
          <p:nvPr/>
        </p:nvSpPr>
        <p:spPr bwMode="auto">
          <a:xfrm>
            <a:off x="4741491" y="1481536"/>
            <a:ext cx="2609850" cy="65246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Multiscale modeling, crack initiation &amp; growth analysis, probabilistic crack growth modeling.</a:t>
            </a:r>
          </a:p>
        </p:txBody>
      </p:sp>
      <p:sp>
        <p:nvSpPr>
          <p:cNvPr id="63" name="AutoShape 26"/>
          <p:cNvSpPr>
            <a:spLocks noChangeArrowheads="1"/>
          </p:cNvSpPr>
          <p:nvPr/>
        </p:nvSpPr>
        <p:spPr bwMode="auto">
          <a:xfrm>
            <a:off x="4331916" y="1587899"/>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64" name="Rectangle 63"/>
          <p:cNvSpPr>
            <a:spLocks noChangeArrowheads="1"/>
          </p:cNvSpPr>
          <p:nvPr/>
        </p:nvSpPr>
        <p:spPr bwMode="auto">
          <a:xfrm>
            <a:off x="1908670" y="2178449"/>
            <a:ext cx="2367684"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MSU / </a:t>
            </a:r>
            <a:r>
              <a:rPr lang="en-US" sz="1200" u="sng" dirty="0" err="1"/>
              <a:t>Horstemeyer</a:t>
            </a:r>
            <a:endParaRPr lang="en-US" sz="1200" u="sng" dirty="0"/>
          </a:p>
          <a:p>
            <a:pPr algn="ctr">
              <a:lnSpc>
                <a:spcPct val="85000"/>
              </a:lnSpc>
              <a:tabLst>
                <a:tab pos="338138" algn="l"/>
              </a:tabLst>
            </a:pPr>
            <a:r>
              <a:rPr lang="en-US" sz="1200" dirty="0"/>
              <a:t>Atomistic Simulation </a:t>
            </a:r>
            <a:r>
              <a:rPr lang="en-US" sz="1200" dirty="0" err="1"/>
              <a:t>Microstructural</a:t>
            </a:r>
            <a:r>
              <a:rPr lang="en-US" sz="1200" dirty="0"/>
              <a:t>  Models, Multi-Scale Integration</a:t>
            </a:r>
          </a:p>
        </p:txBody>
      </p:sp>
      <p:sp>
        <p:nvSpPr>
          <p:cNvPr id="65" name="Rectangle 64"/>
          <p:cNvSpPr>
            <a:spLocks noChangeArrowheads="1"/>
          </p:cNvSpPr>
          <p:nvPr/>
        </p:nvSpPr>
        <p:spPr bwMode="auto">
          <a:xfrm>
            <a:off x="4754191" y="2178449"/>
            <a:ext cx="2600325" cy="65246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Multiscale analysis using internal state variables.  Define matrix for microstructure-property model development.</a:t>
            </a:r>
            <a:r>
              <a:rPr lang="en-US" sz="1000">
                <a:latin typeface="Arial" charset="0"/>
              </a:rPr>
              <a:t> </a:t>
            </a:r>
          </a:p>
        </p:txBody>
      </p:sp>
      <p:sp>
        <p:nvSpPr>
          <p:cNvPr id="66" name="AutoShape 29"/>
          <p:cNvSpPr>
            <a:spLocks noChangeArrowheads="1"/>
          </p:cNvSpPr>
          <p:nvPr/>
        </p:nvSpPr>
        <p:spPr bwMode="auto">
          <a:xfrm>
            <a:off x="4331916" y="2284811"/>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67" name="Rectangle 66"/>
          <p:cNvSpPr>
            <a:spLocks noChangeArrowheads="1"/>
          </p:cNvSpPr>
          <p:nvPr/>
        </p:nvSpPr>
        <p:spPr bwMode="auto">
          <a:xfrm>
            <a:off x="1908670" y="2875361"/>
            <a:ext cx="2367684"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Lehigh / Wei, Harlow</a:t>
            </a:r>
          </a:p>
          <a:p>
            <a:pPr algn="ctr">
              <a:lnSpc>
                <a:spcPct val="85000"/>
              </a:lnSpc>
              <a:tabLst>
                <a:tab pos="338138" algn="l"/>
              </a:tabLst>
            </a:pPr>
            <a:r>
              <a:rPr lang="en-US" sz="1200" dirty="0"/>
              <a:t>Corrosion/Corrosion Fatigue </a:t>
            </a:r>
            <a:r>
              <a:rPr lang="en-US" sz="1200" dirty="0" smtClean="0"/>
              <a:t>Stochastic </a:t>
            </a:r>
            <a:r>
              <a:rPr lang="en-US" sz="1200" dirty="0"/>
              <a:t>&amp; Probability Corrosion Testing</a:t>
            </a:r>
          </a:p>
        </p:txBody>
      </p:sp>
      <p:sp>
        <p:nvSpPr>
          <p:cNvPr id="68" name="Rectangle 67"/>
          <p:cNvSpPr>
            <a:spLocks noChangeArrowheads="1"/>
          </p:cNvSpPr>
          <p:nvPr/>
        </p:nvSpPr>
        <p:spPr bwMode="auto">
          <a:xfrm>
            <a:off x="4754191" y="2875361"/>
            <a:ext cx="2597150" cy="65246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Mechanistic modeling of corrosion &amp; corrosion fatigue.  Stochastic &amp; Probabilistic effects.  Corrosion-fatigue testing.</a:t>
            </a:r>
            <a:r>
              <a:rPr lang="en-US" sz="1000">
                <a:latin typeface="Arial" charset="0"/>
              </a:rPr>
              <a:t> </a:t>
            </a:r>
          </a:p>
        </p:txBody>
      </p:sp>
      <p:sp>
        <p:nvSpPr>
          <p:cNvPr id="69" name="AutoShape 32"/>
          <p:cNvSpPr>
            <a:spLocks noChangeArrowheads="1"/>
          </p:cNvSpPr>
          <p:nvPr/>
        </p:nvSpPr>
        <p:spPr bwMode="auto">
          <a:xfrm>
            <a:off x="4331916" y="2981724"/>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70" name="Rectangle 69"/>
          <p:cNvSpPr>
            <a:spLocks noChangeArrowheads="1"/>
          </p:cNvSpPr>
          <p:nvPr/>
        </p:nvSpPr>
        <p:spPr bwMode="auto">
          <a:xfrm>
            <a:off x="1908670" y="3574701"/>
            <a:ext cx="2367684" cy="55357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RPI / </a:t>
            </a:r>
            <a:r>
              <a:rPr lang="en-US" sz="1200" u="sng" dirty="0" err="1"/>
              <a:t>Maniatty</a:t>
            </a:r>
            <a:endParaRPr lang="en-US" sz="1200" u="sng" dirty="0"/>
          </a:p>
          <a:p>
            <a:pPr algn="ctr">
              <a:lnSpc>
                <a:spcPct val="85000"/>
              </a:lnSpc>
              <a:tabLst>
                <a:tab pos="338138" algn="l"/>
              </a:tabLst>
            </a:pPr>
            <a:r>
              <a:rPr lang="en-US" sz="1200" dirty="0"/>
              <a:t>Crystallographic Deformation </a:t>
            </a:r>
          </a:p>
        </p:txBody>
      </p:sp>
      <p:sp>
        <p:nvSpPr>
          <p:cNvPr id="71" name="Rectangle 70"/>
          <p:cNvSpPr>
            <a:spLocks noChangeArrowheads="1"/>
          </p:cNvSpPr>
          <p:nvPr/>
        </p:nvSpPr>
        <p:spPr bwMode="auto">
          <a:xfrm>
            <a:off x="4754191" y="3574701"/>
            <a:ext cx="2597150" cy="54012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Development of 3-D mesoscale (polycrystalline) finite element models of crystallographic deformation. </a:t>
            </a:r>
          </a:p>
        </p:txBody>
      </p:sp>
      <p:sp>
        <p:nvSpPr>
          <p:cNvPr id="72" name="AutoShape 35"/>
          <p:cNvSpPr>
            <a:spLocks noChangeArrowheads="1"/>
          </p:cNvSpPr>
          <p:nvPr/>
        </p:nvSpPr>
        <p:spPr bwMode="auto">
          <a:xfrm>
            <a:off x="4331916" y="3654167"/>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73" name="Rectangle 72"/>
          <p:cNvSpPr>
            <a:spLocks noChangeArrowheads="1"/>
          </p:cNvSpPr>
          <p:nvPr/>
        </p:nvSpPr>
        <p:spPr bwMode="auto">
          <a:xfrm>
            <a:off x="1894814" y="4171967"/>
            <a:ext cx="2381539"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CMU / </a:t>
            </a:r>
            <a:r>
              <a:rPr lang="en-US" sz="1200" u="sng" dirty="0" err="1"/>
              <a:t>Rollett</a:t>
            </a:r>
            <a:endParaRPr lang="en-US" sz="1200" u="sng" dirty="0"/>
          </a:p>
          <a:p>
            <a:pPr algn="ctr">
              <a:lnSpc>
                <a:spcPct val="85000"/>
              </a:lnSpc>
              <a:tabLst>
                <a:tab pos="338138" algn="l"/>
              </a:tabLst>
            </a:pPr>
            <a:r>
              <a:rPr lang="en-US" sz="1200" dirty="0"/>
              <a:t>Microstructure Builder</a:t>
            </a:r>
          </a:p>
        </p:txBody>
      </p:sp>
      <p:sp>
        <p:nvSpPr>
          <p:cNvPr id="74" name="Rectangle 73"/>
          <p:cNvSpPr>
            <a:spLocks noChangeArrowheads="1"/>
          </p:cNvSpPr>
          <p:nvPr/>
        </p:nvSpPr>
        <p:spPr bwMode="auto">
          <a:xfrm>
            <a:off x="4754191" y="4171967"/>
            <a:ext cx="2597150" cy="652463"/>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Methods for constructing 3-D representations of materials microstructures.  Statistically representative materials microstructures.</a:t>
            </a:r>
            <a:r>
              <a:rPr lang="en-US" sz="1000">
                <a:latin typeface="Arial" charset="0"/>
              </a:rPr>
              <a:t> </a:t>
            </a:r>
          </a:p>
        </p:txBody>
      </p:sp>
      <p:sp>
        <p:nvSpPr>
          <p:cNvPr id="75" name="AutoShape 38"/>
          <p:cNvSpPr>
            <a:spLocks noChangeArrowheads="1"/>
          </p:cNvSpPr>
          <p:nvPr/>
        </p:nvSpPr>
        <p:spPr bwMode="auto">
          <a:xfrm>
            <a:off x="4331916" y="4278329"/>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76" name="Rectangle 75"/>
          <p:cNvSpPr>
            <a:spLocks noChangeArrowheads="1"/>
          </p:cNvSpPr>
          <p:nvPr/>
        </p:nvSpPr>
        <p:spPr bwMode="auto">
          <a:xfrm>
            <a:off x="1894814" y="4874855"/>
            <a:ext cx="2381539" cy="517431"/>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OSU / </a:t>
            </a:r>
            <a:r>
              <a:rPr lang="en-US" sz="1200" u="sng" dirty="0" err="1"/>
              <a:t>Buchheit</a:t>
            </a:r>
            <a:endParaRPr lang="en-US" sz="1200" u="sng" dirty="0"/>
          </a:p>
          <a:p>
            <a:pPr algn="ctr">
              <a:lnSpc>
                <a:spcPct val="85000"/>
              </a:lnSpc>
              <a:tabLst>
                <a:tab pos="338138" algn="l"/>
              </a:tabLst>
            </a:pPr>
            <a:r>
              <a:rPr lang="en-US" sz="1200" dirty="0"/>
              <a:t>Corrosion</a:t>
            </a:r>
          </a:p>
        </p:txBody>
      </p:sp>
      <p:sp>
        <p:nvSpPr>
          <p:cNvPr id="77" name="Rectangle 76"/>
          <p:cNvSpPr>
            <a:spLocks noChangeArrowheads="1"/>
          </p:cNvSpPr>
          <p:nvPr/>
        </p:nvSpPr>
        <p:spPr bwMode="auto">
          <a:xfrm>
            <a:off x="4728791" y="4874856"/>
            <a:ext cx="2622550" cy="530878"/>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cs typeface="Times New Roman" pitchFamily="18" charset="0"/>
              </a:rPr>
              <a:t>Characterization of corrosion parameters and development of mechanistic models for localized corrosion</a:t>
            </a:r>
            <a:r>
              <a:rPr lang="en-US" sz="1000">
                <a:latin typeface="Arial" charset="0"/>
              </a:rPr>
              <a:t>.</a:t>
            </a:r>
          </a:p>
        </p:txBody>
      </p:sp>
      <p:sp>
        <p:nvSpPr>
          <p:cNvPr id="78" name="AutoShape 41"/>
          <p:cNvSpPr>
            <a:spLocks noChangeArrowheads="1"/>
          </p:cNvSpPr>
          <p:nvPr/>
        </p:nvSpPr>
        <p:spPr bwMode="auto">
          <a:xfrm>
            <a:off x="4331916" y="4940874"/>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80" name="Rectangle 79"/>
          <p:cNvSpPr>
            <a:spLocks noChangeArrowheads="1"/>
          </p:cNvSpPr>
          <p:nvPr/>
        </p:nvSpPr>
        <p:spPr bwMode="auto">
          <a:xfrm>
            <a:off x="1894814" y="5450362"/>
            <a:ext cx="2392651" cy="567203"/>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err="1"/>
              <a:t>UVa</a:t>
            </a:r>
            <a:r>
              <a:rPr lang="en-US" sz="1200" u="sng" dirty="0"/>
              <a:t> / </a:t>
            </a:r>
            <a:r>
              <a:rPr lang="en-US" sz="1200" u="sng" dirty="0" err="1"/>
              <a:t>Gangloff</a:t>
            </a:r>
            <a:endParaRPr lang="en-US" sz="1200" u="sng" dirty="0"/>
          </a:p>
          <a:p>
            <a:pPr algn="ctr">
              <a:lnSpc>
                <a:spcPct val="85000"/>
              </a:lnSpc>
              <a:tabLst>
                <a:tab pos="338138" algn="l"/>
              </a:tabLst>
            </a:pPr>
            <a:r>
              <a:rPr lang="en-US" sz="1200" dirty="0"/>
              <a:t>Fatigue Damage Characterization</a:t>
            </a:r>
          </a:p>
        </p:txBody>
      </p:sp>
      <p:sp>
        <p:nvSpPr>
          <p:cNvPr id="81" name="Rectangle 80"/>
          <p:cNvSpPr>
            <a:spLocks noChangeArrowheads="1"/>
          </p:cNvSpPr>
          <p:nvPr/>
        </p:nvSpPr>
        <p:spPr bwMode="auto">
          <a:xfrm>
            <a:off x="4739903" y="5450362"/>
            <a:ext cx="2622550" cy="559665"/>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rPr>
              <a:t>Experimental characterization of nucleation, small crack growth, crack crystallography, environment effect.</a:t>
            </a:r>
          </a:p>
        </p:txBody>
      </p:sp>
      <p:sp>
        <p:nvSpPr>
          <p:cNvPr id="82" name="AutoShape 45"/>
          <p:cNvSpPr>
            <a:spLocks noChangeArrowheads="1"/>
          </p:cNvSpPr>
          <p:nvPr/>
        </p:nvSpPr>
        <p:spPr bwMode="auto">
          <a:xfrm>
            <a:off x="4343028" y="5556724"/>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
        <p:nvSpPr>
          <p:cNvPr id="83" name="Rectangle 103"/>
          <p:cNvSpPr>
            <a:spLocks noChangeArrowheads="1"/>
          </p:cNvSpPr>
          <p:nvPr/>
        </p:nvSpPr>
        <p:spPr bwMode="auto">
          <a:xfrm>
            <a:off x="1894814" y="6064251"/>
            <a:ext cx="2394239" cy="516658"/>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lnSpc>
                <a:spcPct val="85000"/>
              </a:lnSpc>
              <a:tabLst>
                <a:tab pos="338138" algn="l"/>
              </a:tabLst>
            </a:pPr>
            <a:r>
              <a:rPr lang="en-US" sz="1200" u="sng" dirty="0"/>
              <a:t>VEXTEC / Tryon</a:t>
            </a:r>
          </a:p>
          <a:p>
            <a:pPr algn="ctr">
              <a:lnSpc>
                <a:spcPct val="85000"/>
              </a:lnSpc>
              <a:tabLst>
                <a:tab pos="338138" algn="l"/>
              </a:tabLst>
            </a:pPr>
            <a:r>
              <a:rPr lang="en-US" sz="1200" dirty="0"/>
              <a:t>Fatigue Models</a:t>
            </a:r>
          </a:p>
        </p:txBody>
      </p:sp>
      <p:sp>
        <p:nvSpPr>
          <p:cNvPr id="84" name="Rectangle 104"/>
          <p:cNvSpPr>
            <a:spLocks noChangeArrowheads="1"/>
          </p:cNvSpPr>
          <p:nvPr/>
        </p:nvSpPr>
        <p:spPr bwMode="auto">
          <a:xfrm>
            <a:off x="4741491" y="6064252"/>
            <a:ext cx="2622550" cy="516658"/>
          </a:xfrm>
          <a:prstGeom prst="rect">
            <a:avLst/>
          </a:prstGeom>
          <a:solidFill>
            <a:schemeClr val="bg1"/>
          </a:solidFill>
          <a:ln w="9525">
            <a:solidFill>
              <a:schemeClr val="tx1"/>
            </a:solidFill>
            <a:miter lim="800000"/>
            <a:headEnd/>
            <a:tailEnd/>
          </a:ln>
        </p:spPr>
        <p:txBody>
          <a:bodyPr lIns="96661" tIns="48331" rIns="96661" bIns="48331"/>
          <a:lstStyle/>
          <a:p>
            <a:r>
              <a:rPr lang="en-US" sz="1000">
                <a:latin typeface="Arial" charset="0"/>
              </a:rPr>
              <a:t>Probabilistic microstructural-based fatigue life prediction model.</a:t>
            </a:r>
          </a:p>
        </p:txBody>
      </p:sp>
      <p:sp>
        <p:nvSpPr>
          <p:cNvPr id="85" name="AutoShape 105"/>
          <p:cNvSpPr>
            <a:spLocks noChangeArrowheads="1"/>
          </p:cNvSpPr>
          <p:nvPr/>
        </p:nvSpPr>
        <p:spPr bwMode="auto">
          <a:xfrm>
            <a:off x="4344616" y="6170613"/>
            <a:ext cx="376237" cy="439738"/>
          </a:xfrm>
          <a:prstGeom prst="rightArrow">
            <a:avLst>
              <a:gd name="adj1" fmla="val 50000"/>
              <a:gd name="adj2" fmla="val 25000"/>
            </a:avLst>
          </a:prstGeom>
          <a:solidFill>
            <a:srgbClr val="66CCFF"/>
          </a:solidFill>
          <a:ln w="9525">
            <a:solidFill>
              <a:schemeClr val="tx1"/>
            </a:solidFill>
            <a:miter lim="800000"/>
            <a:headEnd/>
            <a:tailEnd/>
          </a:ln>
        </p:spPr>
        <p:txBody>
          <a:bodyPr wrap="none" lIns="96661" tIns="48331" rIns="96661" bIns="48331"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5" descr="IMG_0914"/>
          <p:cNvPicPr>
            <a:picLocks noChangeAspect="1" noChangeArrowheads="1"/>
          </p:cNvPicPr>
          <p:nvPr/>
        </p:nvPicPr>
        <p:blipFill>
          <a:blip r:embed="rId3" cstate="print"/>
          <a:srcRect b="17058"/>
          <a:stretch>
            <a:fillRect/>
          </a:stretch>
        </p:blipFill>
        <p:spPr bwMode="auto">
          <a:xfrm>
            <a:off x="96985" y="1052945"/>
            <a:ext cx="8936182" cy="5623376"/>
          </a:xfrm>
          <a:prstGeom prst="rect">
            <a:avLst/>
          </a:prstGeom>
          <a:noFill/>
        </p:spPr>
      </p:pic>
      <p:sp>
        <p:nvSpPr>
          <p:cNvPr id="12290" name="Slide Number Placeholder 3"/>
          <p:cNvSpPr>
            <a:spLocks noGrp="1"/>
          </p:cNvSpPr>
          <p:nvPr>
            <p:ph type="sldNum" sz="quarter" idx="11"/>
          </p:nvPr>
        </p:nvSpPr>
        <p:spPr>
          <a:noFill/>
        </p:spPr>
        <p:txBody>
          <a:bodyPr/>
          <a:lstStyle/>
          <a:p>
            <a:pPr defTabSz="966788"/>
            <a:fld id="{530D4C65-7DE1-4B14-B2FA-00E99542D5AC}" type="slidenum">
              <a:rPr lang="en-US" smtClean="0"/>
              <a:pPr defTabSz="966788"/>
              <a:t>9</a:t>
            </a:fld>
            <a:endParaRPr lang="en-US" smtClean="0"/>
          </a:p>
        </p:txBody>
      </p:sp>
      <p:sp>
        <p:nvSpPr>
          <p:cNvPr id="12291" name="Rectangle 4"/>
          <p:cNvSpPr>
            <a:spLocks noGrp="1" noChangeArrowheads="1"/>
          </p:cNvSpPr>
          <p:nvPr>
            <p:ph type="title"/>
          </p:nvPr>
        </p:nvSpPr>
        <p:spPr>
          <a:xfrm>
            <a:off x="228600" y="147638"/>
            <a:ext cx="6942138" cy="752475"/>
          </a:xfrm>
        </p:spPr>
        <p:txBody>
          <a:bodyPr/>
          <a:lstStyle/>
          <a:p>
            <a:pPr eaLnBrk="1" hangingPunct="1"/>
            <a:r>
              <a:rPr lang="en-US" smtClean="0"/>
              <a:t>Program Organization</a:t>
            </a:r>
            <a:br>
              <a:rPr lang="en-US" smtClean="0"/>
            </a:br>
            <a:endParaRPr lang="en-US" smtClean="0"/>
          </a:p>
        </p:txBody>
      </p:sp>
      <p:grpSp>
        <p:nvGrpSpPr>
          <p:cNvPr id="2" name="Group 6"/>
          <p:cNvGrpSpPr>
            <a:grpSpLocks/>
          </p:cNvGrpSpPr>
          <p:nvPr/>
        </p:nvGrpSpPr>
        <p:grpSpPr bwMode="auto">
          <a:xfrm>
            <a:off x="552450" y="1270000"/>
            <a:ext cx="7932738" cy="2238375"/>
            <a:chOff x="583" y="800"/>
            <a:chExt cx="4997" cy="1410"/>
          </a:xfrm>
        </p:grpSpPr>
        <p:sp>
          <p:nvSpPr>
            <p:cNvPr id="12326" name="Freeform 7"/>
            <p:cNvSpPr>
              <a:spLocks/>
            </p:cNvSpPr>
            <p:nvPr/>
          </p:nvSpPr>
          <p:spPr bwMode="auto">
            <a:xfrm>
              <a:off x="1023" y="1546"/>
              <a:ext cx="4116" cy="244"/>
            </a:xfrm>
            <a:custGeom>
              <a:avLst/>
              <a:gdLst>
                <a:gd name="T0" fmla="*/ 0 w 4104"/>
                <a:gd name="T1" fmla="*/ 221 h 244"/>
                <a:gd name="T2" fmla="*/ 0 w 4104"/>
                <a:gd name="T3" fmla="*/ 0 h 244"/>
                <a:gd name="T4" fmla="*/ 4187 w 4104"/>
                <a:gd name="T5" fmla="*/ 0 h 244"/>
                <a:gd name="T6" fmla="*/ 4187 w 4104"/>
                <a:gd name="T7" fmla="*/ 243 h 244"/>
                <a:gd name="T8" fmla="*/ 0 60000 65536"/>
                <a:gd name="T9" fmla="*/ 0 60000 65536"/>
                <a:gd name="T10" fmla="*/ 0 60000 65536"/>
                <a:gd name="T11" fmla="*/ 0 60000 65536"/>
                <a:gd name="T12" fmla="*/ 0 w 4104"/>
                <a:gd name="T13" fmla="*/ 0 h 244"/>
                <a:gd name="T14" fmla="*/ 4104 w 4104"/>
                <a:gd name="T15" fmla="*/ 244 h 244"/>
              </a:gdLst>
              <a:ahLst/>
              <a:cxnLst>
                <a:cxn ang="T8">
                  <a:pos x="T0" y="T1"/>
                </a:cxn>
                <a:cxn ang="T9">
                  <a:pos x="T2" y="T3"/>
                </a:cxn>
                <a:cxn ang="T10">
                  <a:pos x="T4" y="T5"/>
                </a:cxn>
                <a:cxn ang="T11">
                  <a:pos x="T6" y="T7"/>
                </a:cxn>
              </a:cxnLst>
              <a:rect l="T12" t="T13" r="T14" b="T15"/>
              <a:pathLst>
                <a:path w="4104" h="244">
                  <a:moveTo>
                    <a:pt x="0" y="221"/>
                  </a:moveTo>
                  <a:lnTo>
                    <a:pt x="0" y="0"/>
                  </a:lnTo>
                  <a:lnTo>
                    <a:pt x="4103" y="0"/>
                  </a:lnTo>
                  <a:lnTo>
                    <a:pt x="4103" y="243"/>
                  </a:lnTo>
                </a:path>
              </a:pathLst>
            </a:custGeom>
            <a:noFill/>
            <a:ln w="50800" cap="rnd" cmpd="sng">
              <a:solidFill>
                <a:schemeClr val="accent2"/>
              </a:solidFill>
              <a:prstDash val="solid"/>
              <a:round/>
              <a:headEnd type="none" w="sm" len="sm"/>
              <a:tailEnd type="none" w="sm" len="sm"/>
            </a:ln>
          </p:spPr>
          <p:txBody>
            <a:bodyPr/>
            <a:lstStyle/>
            <a:p>
              <a:endParaRPr lang="en-US"/>
            </a:p>
          </p:txBody>
        </p:sp>
        <p:sp>
          <p:nvSpPr>
            <p:cNvPr id="12327" name="Line 8"/>
            <p:cNvSpPr>
              <a:spLocks noChangeShapeType="1"/>
            </p:cNvSpPr>
            <p:nvPr/>
          </p:nvSpPr>
          <p:spPr bwMode="auto">
            <a:xfrm flipV="1">
              <a:off x="3080" y="1244"/>
              <a:ext cx="0" cy="514"/>
            </a:xfrm>
            <a:prstGeom prst="line">
              <a:avLst/>
            </a:prstGeom>
            <a:noFill/>
            <a:ln w="50800">
              <a:solidFill>
                <a:schemeClr val="accent2"/>
              </a:solidFill>
              <a:round/>
              <a:headEnd type="none" w="sm" len="sm"/>
              <a:tailEnd type="none" w="sm" len="sm"/>
            </a:ln>
          </p:spPr>
          <p:txBody>
            <a:bodyPr/>
            <a:lstStyle/>
            <a:p>
              <a:endParaRPr lang="en-US"/>
            </a:p>
          </p:txBody>
        </p:sp>
        <p:sp>
          <p:nvSpPr>
            <p:cNvPr id="12328" name="Line 9"/>
            <p:cNvSpPr>
              <a:spLocks noChangeShapeType="1"/>
            </p:cNvSpPr>
            <p:nvPr/>
          </p:nvSpPr>
          <p:spPr bwMode="auto">
            <a:xfrm flipV="1">
              <a:off x="2054"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29" name="Line 10"/>
            <p:cNvSpPr>
              <a:spLocks noChangeShapeType="1"/>
            </p:cNvSpPr>
            <p:nvPr/>
          </p:nvSpPr>
          <p:spPr bwMode="auto">
            <a:xfrm flipV="1">
              <a:off x="4108" y="1561"/>
              <a:ext cx="0" cy="197"/>
            </a:xfrm>
            <a:prstGeom prst="line">
              <a:avLst/>
            </a:prstGeom>
            <a:noFill/>
            <a:ln w="50800">
              <a:solidFill>
                <a:schemeClr val="accent2"/>
              </a:solidFill>
              <a:round/>
              <a:headEnd type="none" w="sm" len="sm"/>
              <a:tailEnd type="none" w="sm" len="sm"/>
            </a:ln>
          </p:spPr>
          <p:txBody>
            <a:bodyPr/>
            <a:lstStyle/>
            <a:p>
              <a:endParaRPr lang="en-US"/>
            </a:p>
          </p:txBody>
        </p:sp>
        <p:sp>
          <p:nvSpPr>
            <p:cNvPr id="12330" name="Rectangle 11"/>
            <p:cNvSpPr>
              <a:spLocks noChangeArrowheads="1"/>
            </p:cNvSpPr>
            <p:nvPr/>
          </p:nvSpPr>
          <p:spPr bwMode="auto">
            <a:xfrm>
              <a:off x="2157" y="800"/>
              <a:ext cx="1847" cy="546"/>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Prognosis Program</a:t>
              </a:r>
            </a:p>
            <a:p>
              <a:pPr algn="ctr" defTabSz="1023938" eaLnBrk="0" hangingPunct="0">
                <a:lnSpc>
                  <a:spcPct val="85000"/>
                </a:lnSpc>
                <a:spcBef>
                  <a:spcPct val="25000"/>
                </a:spcBef>
              </a:pPr>
              <a:r>
                <a:rPr lang="en-US" sz="1200" b="1">
                  <a:latin typeface="Arial" charset="0"/>
                </a:rPr>
                <a:t>Program Manager - Madsen</a:t>
              </a:r>
            </a:p>
            <a:p>
              <a:pPr algn="ctr" defTabSz="1023938" eaLnBrk="0" hangingPunct="0">
                <a:lnSpc>
                  <a:spcPct val="85000"/>
                </a:lnSpc>
                <a:spcBef>
                  <a:spcPct val="25000"/>
                </a:spcBef>
              </a:pPr>
              <a:r>
                <a:rPr lang="en-US" sz="1200" b="1">
                  <a:latin typeface="Arial" charset="0"/>
                </a:rPr>
                <a:t>Principal Scientist - Papazian</a:t>
              </a:r>
            </a:p>
          </p:txBody>
        </p:sp>
        <p:sp>
          <p:nvSpPr>
            <p:cNvPr id="12331" name="Rectangle 12"/>
            <p:cNvSpPr>
              <a:spLocks noChangeArrowheads="1"/>
            </p:cNvSpPr>
            <p:nvPr/>
          </p:nvSpPr>
          <p:spPr bwMode="auto">
            <a:xfrm>
              <a:off x="583"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endParaRPr lang="en-US" sz="1400" b="1">
                <a:latin typeface="Arial" charset="0"/>
              </a:endParaRPr>
            </a:p>
            <a:p>
              <a:pPr algn="ctr" defTabSz="1023938" eaLnBrk="0" hangingPunct="0">
                <a:lnSpc>
                  <a:spcPct val="85000"/>
                </a:lnSpc>
                <a:spcBef>
                  <a:spcPct val="25000"/>
                </a:spcBef>
              </a:pPr>
              <a:r>
                <a:rPr lang="en-US" sz="1400" b="1">
                  <a:latin typeface="Arial" charset="0"/>
                </a:rPr>
                <a:t>Materials &amp; Modeling</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endParaRPr lang="en-US" sz="1200" b="1">
                <a:latin typeface="Arial" charset="0"/>
              </a:endParaRPr>
            </a:p>
          </p:txBody>
        </p:sp>
        <p:sp>
          <p:nvSpPr>
            <p:cNvPr id="12332" name="Rectangle 13"/>
            <p:cNvSpPr>
              <a:spLocks noChangeArrowheads="1"/>
            </p:cNvSpPr>
            <p:nvPr/>
          </p:nvSpPr>
          <p:spPr bwMode="auto">
            <a:xfrm>
              <a:off x="1610"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Sensor Systems</a:t>
              </a:r>
            </a:p>
            <a:p>
              <a:pPr algn="ctr" defTabSz="1023938" eaLnBrk="0" hangingPunct="0">
                <a:lnSpc>
                  <a:spcPct val="85000"/>
                </a:lnSpc>
                <a:spcBef>
                  <a:spcPct val="25000"/>
                </a:spcBef>
              </a:pPr>
              <a:r>
                <a:rPr lang="en-US" sz="1200" b="1">
                  <a:latin typeface="Arial" charset="0"/>
                </a:rPr>
                <a:t>Silberstein</a:t>
              </a:r>
            </a:p>
          </p:txBody>
        </p:sp>
        <p:sp>
          <p:nvSpPr>
            <p:cNvPr id="12333" name="Rectangle 14"/>
            <p:cNvSpPr>
              <a:spLocks noChangeArrowheads="1"/>
            </p:cNvSpPr>
            <p:nvPr/>
          </p:nvSpPr>
          <p:spPr bwMode="auto">
            <a:xfrm>
              <a:off x="2636"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Reasoning &amp; Predictions</a:t>
              </a:r>
            </a:p>
            <a:p>
              <a:pPr algn="ctr" defTabSz="1023938" eaLnBrk="0" hangingPunct="0">
                <a:lnSpc>
                  <a:spcPct val="85000"/>
                </a:lnSpc>
                <a:spcBef>
                  <a:spcPct val="25000"/>
                </a:spcBef>
              </a:pPr>
              <a:r>
                <a:rPr lang="en-US" sz="1200" b="1">
                  <a:latin typeface="Arial" charset="0"/>
                </a:rPr>
                <a:t>Engel</a:t>
              </a:r>
            </a:p>
          </p:txBody>
        </p:sp>
        <p:sp>
          <p:nvSpPr>
            <p:cNvPr id="12334" name="Rectangle 15"/>
            <p:cNvSpPr>
              <a:spLocks noChangeArrowheads="1"/>
            </p:cNvSpPr>
            <p:nvPr/>
          </p:nvSpPr>
          <p:spPr bwMode="auto">
            <a:xfrm>
              <a:off x="3664" y="1698"/>
              <a:ext cx="888"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System Architecture</a:t>
              </a:r>
            </a:p>
            <a:p>
              <a:pPr algn="ctr" defTabSz="1023938" eaLnBrk="0" hangingPunct="0">
                <a:lnSpc>
                  <a:spcPct val="85000"/>
                </a:lnSpc>
                <a:spcBef>
                  <a:spcPct val="25000"/>
                </a:spcBef>
              </a:pPr>
              <a:r>
                <a:rPr lang="en-US" sz="1200" b="1">
                  <a:latin typeface="Arial" charset="0"/>
                </a:rPr>
                <a:t>Teng</a:t>
              </a:r>
            </a:p>
          </p:txBody>
        </p:sp>
        <p:sp>
          <p:nvSpPr>
            <p:cNvPr id="12335" name="Rectangle 16"/>
            <p:cNvSpPr>
              <a:spLocks noChangeArrowheads="1"/>
            </p:cNvSpPr>
            <p:nvPr/>
          </p:nvSpPr>
          <p:spPr bwMode="auto">
            <a:xfrm>
              <a:off x="4659" y="1698"/>
              <a:ext cx="921" cy="512"/>
            </a:xfrm>
            <a:prstGeom prst="rect">
              <a:avLst/>
            </a:prstGeom>
            <a:solidFill>
              <a:srgbClr val="FFFFFF"/>
            </a:solidFill>
            <a:ln w="12700">
              <a:solidFill>
                <a:schemeClr val="accent2"/>
              </a:solidFill>
              <a:miter lim="800000"/>
              <a:headEnd/>
              <a:tailEnd/>
            </a:ln>
          </p:spPr>
          <p:txBody>
            <a:bodyPr lIns="46038" tIns="46038" rIns="46038" bIns="46038" anchor="ctr"/>
            <a:lstStyle/>
            <a:p>
              <a:pPr algn="ctr" defTabSz="1023938" eaLnBrk="0" hangingPunct="0">
                <a:lnSpc>
                  <a:spcPct val="85000"/>
                </a:lnSpc>
                <a:spcBef>
                  <a:spcPct val="25000"/>
                </a:spcBef>
              </a:pPr>
              <a:r>
                <a:rPr lang="en-US" sz="1400" b="1">
                  <a:latin typeface="Arial" charset="0"/>
                </a:rPr>
                <a:t>Demonstrations</a:t>
              </a:r>
            </a:p>
            <a:p>
              <a:pPr algn="ctr" defTabSz="1023938" eaLnBrk="0" hangingPunct="0">
                <a:lnSpc>
                  <a:spcPct val="85000"/>
                </a:lnSpc>
                <a:spcBef>
                  <a:spcPct val="25000"/>
                </a:spcBef>
              </a:pPr>
              <a:r>
                <a:rPr lang="en-US" sz="1200" b="1">
                  <a:latin typeface="Arial" charset="0"/>
                </a:rPr>
                <a:t>Anagnostou</a:t>
              </a:r>
            </a:p>
            <a:p>
              <a:pPr algn="ctr" defTabSz="1023938" eaLnBrk="0" hangingPunct="0">
                <a:lnSpc>
                  <a:spcPct val="85000"/>
                </a:lnSpc>
                <a:spcBef>
                  <a:spcPct val="25000"/>
                </a:spcBef>
              </a:pPr>
              <a:r>
                <a:rPr lang="en-US" sz="1200" b="1">
                  <a:latin typeface="Arial" charset="0"/>
                </a:rPr>
                <a:t>Engel</a:t>
              </a:r>
            </a:p>
          </p:txBody>
        </p:sp>
      </p:grpSp>
      <p:sp>
        <p:nvSpPr>
          <p:cNvPr id="50" name="Rectangle 49"/>
          <p:cNvSpPr>
            <a:spLocks noChangeArrowheads="1"/>
          </p:cNvSpPr>
          <p:nvPr/>
        </p:nvSpPr>
        <p:spPr bwMode="auto">
          <a:xfrm>
            <a:off x="346075" y="5663984"/>
            <a:ext cx="8450263" cy="676275"/>
          </a:xfrm>
          <a:prstGeom prst="rect">
            <a:avLst/>
          </a:prstGeom>
          <a:noFill/>
          <a:ln w="9525">
            <a:noFill/>
            <a:miter lim="800000"/>
            <a:headEnd/>
            <a:tailEnd/>
          </a:ln>
          <a:effectLst/>
        </p:spPr>
        <p:txBody>
          <a:bodyPr lIns="0" tIns="0" rIns="0" bIns="0">
            <a:spAutoFit/>
          </a:bodyPr>
          <a:lstStyle/>
          <a:p>
            <a:pPr algn="ctr" defTabSz="1023938" eaLnBrk="0" hangingPunct="0">
              <a:lnSpc>
                <a:spcPct val="85000"/>
              </a:lnSpc>
            </a:pPr>
            <a:r>
              <a:rPr lang="en-US" sz="2600" b="1" i="1" dirty="0">
                <a:solidFill>
                  <a:srgbClr val="66FFFF"/>
                </a:solidFill>
              </a:rPr>
              <a:t>An integrated team of ≈ 75 engineers, scientists, professors and graduate students</a:t>
            </a:r>
          </a:p>
        </p:txBody>
      </p:sp>
      <p:sp>
        <p:nvSpPr>
          <p:cNvPr id="18" name="Rectangle 17"/>
          <p:cNvSpPr/>
          <p:nvPr/>
        </p:nvSpPr>
        <p:spPr>
          <a:xfrm>
            <a:off x="1166462" y="831273"/>
            <a:ext cx="6774872" cy="5791198"/>
          </a:xfrm>
          <a:prstGeom prst="rect">
            <a:avLst/>
          </a:prstGeom>
          <a:solidFill>
            <a:srgbClr val="FFFF9B"/>
          </a:solidFill>
          <a:ln>
            <a:noFill/>
          </a:ln>
          <a:effectLst>
            <a:glow rad="228600">
              <a:schemeClr val="accent4">
                <a:satMod val="175000"/>
                <a:alpha val="40000"/>
              </a:schemeClr>
            </a:glow>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6"/>
          <p:cNvSpPr>
            <a:spLocks noChangeArrowheads="1"/>
          </p:cNvSpPr>
          <p:nvPr/>
        </p:nvSpPr>
        <p:spPr bwMode="auto">
          <a:xfrm>
            <a:off x="1409494" y="1495714"/>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JENTEK / </a:t>
            </a:r>
            <a:r>
              <a:rPr lang="en-US" sz="1400" u="sng" dirty="0" err="1"/>
              <a:t>Goldfine</a:t>
            </a:r>
            <a:endParaRPr lang="en-US" sz="1400" u="sng" dirty="0"/>
          </a:p>
          <a:p>
            <a:pPr algn="ctr">
              <a:tabLst>
                <a:tab pos="338138" algn="l"/>
              </a:tabLst>
            </a:pPr>
            <a:r>
              <a:rPr lang="en-US" sz="1200" i="1" dirty="0"/>
              <a:t>Meandering Wire Magnetometers</a:t>
            </a:r>
            <a:endParaRPr lang="en-US" sz="1200" dirty="0"/>
          </a:p>
        </p:txBody>
      </p:sp>
      <p:sp>
        <p:nvSpPr>
          <p:cNvPr id="20" name="Text Box 117"/>
          <p:cNvSpPr txBox="1">
            <a:spLocks noChangeArrowheads="1"/>
          </p:cNvSpPr>
          <p:nvPr/>
        </p:nvSpPr>
        <p:spPr bwMode="auto">
          <a:xfrm>
            <a:off x="1652382" y="1090435"/>
            <a:ext cx="2179638"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dirty="0"/>
              <a:t>Members</a:t>
            </a:r>
          </a:p>
        </p:txBody>
      </p:sp>
      <p:sp>
        <p:nvSpPr>
          <p:cNvPr id="21" name="Rectangle 119"/>
          <p:cNvSpPr>
            <a:spLocks noChangeArrowheads="1"/>
          </p:cNvSpPr>
          <p:nvPr/>
        </p:nvSpPr>
        <p:spPr bwMode="auto">
          <a:xfrm>
            <a:off x="4578144" y="1495714"/>
            <a:ext cx="31384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000" b="0" dirty="0">
                <a:solidFill>
                  <a:schemeClr val="tx1"/>
                </a:solidFill>
                <a:cs typeface="Times New Roman" pitchFamily="18" charset="0"/>
              </a:rPr>
              <a:t>Electromagnetic characterization of metals &amp; dielectrics. Meandering wire magnetometer &amp; giant </a:t>
            </a:r>
            <a:r>
              <a:rPr lang="en-US" sz="1000" b="0" dirty="0" err="1">
                <a:solidFill>
                  <a:schemeClr val="tx1"/>
                </a:solidFill>
                <a:cs typeface="Times New Roman" pitchFamily="18" charset="0"/>
              </a:rPr>
              <a:t>magnetostrictive</a:t>
            </a:r>
            <a:r>
              <a:rPr lang="en-US" sz="1000" b="0" dirty="0">
                <a:solidFill>
                  <a:schemeClr val="tx1"/>
                </a:solidFill>
                <a:cs typeface="Times New Roman" pitchFamily="18" charset="0"/>
              </a:rPr>
              <a:t> sensors &amp; data analysis.</a:t>
            </a:r>
            <a:r>
              <a:rPr lang="en-US" sz="1200" b="0" dirty="0">
                <a:solidFill>
                  <a:schemeClr val="tx1"/>
                </a:solidFill>
                <a:cs typeface="Times New Roman" pitchFamily="18" charset="0"/>
              </a:rPr>
              <a:t> </a:t>
            </a:r>
          </a:p>
        </p:txBody>
      </p:sp>
      <p:sp>
        <p:nvSpPr>
          <p:cNvPr id="22" name="Rectangle 121"/>
          <p:cNvSpPr>
            <a:spLocks noChangeArrowheads="1"/>
          </p:cNvSpPr>
          <p:nvPr/>
        </p:nvSpPr>
        <p:spPr bwMode="auto">
          <a:xfrm>
            <a:off x="1409494" y="2224377"/>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OCEANA / </a:t>
            </a:r>
            <a:r>
              <a:rPr lang="en-US" sz="1400" u="sng" dirty="0" err="1"/>
              <a:t>Lally</a:t>
            </a:r>
            <a:endParaRPr lang="en-US" sz="1400" u="sng" dirty="0"/>
          </a:p>
          <a:p>
            <a:pPr algn="ctr">
              <a:tabLst>
                <a:tab pos="338138" algn="l"/>
              </a:tabLst>
            </a:pPr>
            <a:r>
              <a:rPr lang="en-US" sz="1200" i="1" dirty="0" err="1"/>
              <a:t>Ultrasonics</a:t>
            </a:r>
            <a:r>
              <a:rPr lang="en-US" sz="1200" i="1" dirty="0"/>
              <a:t>, Wireless Networks</a:t>
            </a:r>
            <a:endParaRPr lang="en-US" sz="1200" dirty="0"/>
          </a:p>
        </p:txBody>
      </p:sp>
      <p:sp>
        <p:nvSpPr>
          <p:cNvPr id="23" name="Rectangle 122"/>
          <p:cNvSpPr>
            <a:spLocks noChangeArrowheads="1"/>
          </p:cNvSpPr>
          <p:nvPr/>
        </p:nvSpPr>
        <p:spPr bwMode="auto">
          <a:xfrm>
            <a:off x="4578144" y="2224377"/>
            <a:ext cx="31384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a:solidFill>
                  <a:schemeClr val="tx1"/>
                </a:solidFill>
                <a:cs typeface="Times New Roman" pitchFamily="18" charset="0"/>
              </a:rPr>
              <a:t>Design, &amp; integrate wireless sensors Statistical analysis of measurement results. </a:t>
            </a:r>
          </a:p>
        </p:txBody>
      </p:sp>
      <p:sp>
        <p:nvSpPr>
          <p:cNvPr id="24" name="Rectangle 124"/>
          <p:cNvSpPr>
            <a:spLocks noChangeArrowheads="1"/>
          </p:cNvSpPr>
          <p:nvPr/>
        </p:nvSpPr>
        <p:spPr bwMode="auto">
          <a:xfrm>
            <a:off x="1409494" y="2953039"/>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smtClean="0"/>
              <a:t>Ultra Electronics / Rees</a:t>
            </a:r>
            <a:endParaRPr lang="en-US" sz="1400" u="sng" dirty="0"/>
          </a:p>
          <a:p>
            <a:pPr algn="ctr">
              <a:tabLst>
                <a:tab pos="338138" algn="l"/>
              </a:tabLst>
            </a:pPr>
            <a:r>
              <a:rPr lang="en-US" sz="1200" i="1" dirty="0" smtClean="0"/>
              <a:t>Acoustic Emissions</a:t>
            </a:r>
            <a:endParaRPr lang="en-US" sz="1200" dirty="0"/>
          </a:p>
        </p:txBody>
      </p:sp>
      <p:sp>
        <p:nvSpPr>
          <p:cNvPr id="25" name="Rectangle 125"/>
          <p:cNvSpPr>
            <a:spLocks noChangeArrowheads="1"/>
          </p:cNvSpPr>
          <p:nvPr/>
        </p:nvSpPr>
        <p:spPr bwMode="auto">
          <a:xfrm>
            <a:off x="4578144" y="2953039"/>
            <a:ext cx="3140075"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dirty="0" smtClean="0">
                <a:solidFill>
                  <a:schemeClr val="tx1"/>
                </a:solidFill>
                <a:cs typeface="Times New Roman" pitchFamily="18" charset="0"/>
              </a:rPr>
              <a:t>Flight test sensor system using passive acoustic emissions</a:t>
            </a:r>
            <a:endParaRPr lang="en-US" sz="1200" b="0" dirty="0">
              <a:solidFill>
                <a:schemeClr val="tx1"/>
              </a:solidFill>
              <a:cs typeface="Times New Roman" pitchFamily="18" charset="0"/>
            </a:endParaRPr>
          </a:p>
        </p:txBody>
      </p:sp>
      <p:sp>
        <p:nvSpPr>
          <p:cNvPr id="26" name="Rectangle 127"/>
          <p:cNvSpPr>
            <a:spLocks noChangeArrowheads="1"/>
          </p:cNvSpPr>
          <p:nvPr/>
        </p:nvSpPr>
        <p:spPr bwMode="auto">
          <a:xfrm>
            <a:off x="1409494" y="3681702"/>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MATECH/ </a:t>
            </a:r>
            <a:r>
              <a:rPr lang="en-US" sz="1400" u="sng" dirty="0" err="1"/>
              <a:t>UPenn</a:t>
            </a:r>
            <a:r>
              <a:rPr lang="en-US" sz="1400" u="sng" dirty="0"/>
              <a:t> / Berks Laird </a:t>
            </a:r>
            <a:r>
              <a:rPr lang="en-US" sz="1400" dirty="0" err="1"/>
              <a:t>DeLuccia</a:t>
            </a:r>
            <a:endParaRPr lang="en-US" sz="1400" dirty="0"/>
          </a:p>
          <a:p>
            <a:pPr algn="ctr">
              <a:tabLst>
                <a:tab pos="338138" algn="l"/>
              </a:tabLst>
            </a:pPr>
            <a:r>
              <a:rPr lang="en-US" sz="1200" i="1" dirty="0" err="1"/>
              <a:t>Electrochem</a:t>
            </a:r>
            <a:r>
              <a:rPr lang="en-US" sz="1200" i="1" dirty="0"/>
              <a:t> Fatigue</a:t>
            </a:r>
            <a:endParaRPr lang="en-US" sz="1200" dirty="0"/>
          </a:p>
        </p:txBody>
      </p:sp>
      <p:sp>
        <p:nvSpPr>
          <p:cNvPr id="27" name="Rectangle 128"/>
          <p:cNvSpPr>
            <a:spLocks noChangeArrowheads="1"/>
          </p:cNvSpPr>
          <p:nvPr/>
        </p:nvSpPr>
        <p:spPr bwMode="auto">
          <a:xfrm>
            <a:off x="4578144" y="3681702"/>
            <a:ext cx="31384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Provide Electrochemical Fatigue Sensors</a:t>
            </a:r>
            <a:r>
              <a:rPr lang="en-US" sz="1200" b="0">
                <a:solidFill>
                  <a:schemeClr val="tx1"/>
                </a:solidFill>
              </a:rPr>
              <a:t> </a:t>
            </a:r>
          </a:p>
        </p:txBody>
      </p:sp>
      <p:sp>
        <p:nvSpPr>
          <p:cNvPr id="28" name="Rectangle 130"/>
          <p:cNvSpPr>
            <a:spLocks noChangeArrowheads="1"/>
          </p:cNvSpPr>
          <p:nvPr/>
        </p:nvSpPr>
        <p:spPr bwMode="auto">
          <a:xfrm>
            <a:off x="1409494" y="4410364"/>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Georgia Tech / Michaels</a:t>
            </a:r>
          </a:p>
          <a:p>
            <a:pPr algn="ctr">
              <a:tabLst>
                <a:tab pos="338138" algn="l"/>
              </a:tabLst>
            </a:pPr>
            <a:r>
              <a:rPr lang="en-US" sz="1200" i="1" dirty="0"/>
              <a:t>Nonlinear </a:t>
            </a:r>
            <a:r>
              <a:rPr lang="en-US" sz="1200" i="1" dirty="0" err="1"/>
              <a:t>Ultrasonics</a:t>
            </a:r>
            <a:r>
              <a:rPr lang="en-US" sz="1200" i="1" dirty="0"/>
              <a:t> </a:t>
            </a:r>
            <a:endParaRPr lang="en-US" sz="1200" dirty="0"/>
          </a:p>
        </p:txBody>
      </p:sp>
      <p:sp>
        <p:nvSpPr>
          <p:cNvPr id="29" name="Rectangle 131"/>
          <p:cNvSpPr>
            <a:spLocks noChangeArrowheads="1"/>
          </p:cNvSpPr>
          <p:nvPr/>
        </p:nvSpPr>
        <p:spPr bwMode="auto">
          <a:xfrm>
            <a:off x="4578144" y="4410364"/>
            <a:ext cx="31384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000" b="0">
                <a:solidFill>
                  <a:schemeClr val="tx1"/>
                </a:solidFill>
                <a:cs typeface="Times New Roman" pitchFamily="18" charset="0"/>
              </a:rPr>
              <a:t>Active/passive ultrasonics &amp; acoustics. Models for attenuation, backscatter, nonlinear techniques, acoustic emission. In-situ sensors.</a:t>
            </a:r>
          </a:p>
        </p:txBody>
      </p:sp>
      <p:sp>
        <p:nvSpPr>
          <p:cNvPr id="30" name="Rectangle 133"/>
          <p:cNvSpPr>
            <a:spLocks noChangeArrowheads="1"/>
          </p:cNvSpPr>
          <p:nvPr/>
        </p:nvSpPr>
        <p:spPr bwMode="auto">
          <a:xfrm>
            <a:off x="1409494" y="5139027"/>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Triton Systems / Powell</a:t>
            </a:r>
          </a:p>
          <a:p>
            <a:pPr algn="ctr">
              <a:tabLst>
                <a:tab pos="338138" algn="l"/>
              </a:tabLst>
            </a:pPr>
            <a:r>
              <a:rPr lang="en-US" sz="1200" i="1" dirty="0"/>
              <a:t>Composite Sensors</a:t>
            </a:r>
          </a:p>
        </p:txBody>
      </p:sp>
      <p:sp>
        <p:nvSpPr>
          <p:cNvPr id="31" name="Rectangle 134"/>
          <p:cNvSpPr>
            <a:spLocks noChangeArrowheads="1"/>
          </p:cNvSpPr>
          <p:nvPr/>
        </p:nvSpPr>
        <p:spPr bwMode="auto">
          <a:xfrm>
            <a:off x="4578144" y="5139027"/>
            <a:ext cx="31384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Develop composite-specific sensor systems</a:t>
            </a:r>
            <a:r>
              <a:rPr lang="en-US" sz="1200" b="0">
                <a:solidFill>
                  <a:schemeClr val="tx1"/>
                </a:solidFill>
              </a:rPr>
              <a:t> </a:t>
            </a:r>
          </a:p>
        </p:txBody>
      </p:sp>
      <p:sp>
        <p:nvSpPr>
          <p:cNvPr id="32" name="Rectangle 136"/>
          <p:cNvSpPr>
            <a:spLocks noChangeArrowheads="1"/>
          </p:cNvSpPr>
          <p:nvPr/>
        </p:nvSpPr>
        <p:spPr bwMode="auto">
          <a:xfrm>
            <a:off x="1409494" y="5867689"/>
            <a:ext cx="2667000" cy="647700"/>
          </a:xfrm>
          <a:prstGeom prst="rect">
            <a:avLst/>
          </a:prstGeom>
          <a:solidFill>
            <a:schemeClr val="bg1"/>
          </a:solidFill>
          <a:ln w="9525">
            <a:solidFill>
              <a:schemeClr val="tx1"/>
            </a:solidFill>
            <a:miter lim="800000"/>
            <a:headEnd/>
            <a:tailEnd/>
          </a:ln>
          <a:effectLst/>
        </p:spPr>
        <p:txBody>
          <a:bodyPr lIns="96661" tIns="48331" rIns="96661" bIns="48331" anchor="ctr"/>
          <a:lstStyle/>
          <a:p>
            <a:pPr algn="ctr">
              <a:tabLst>
                <a:tab pos="338138" algn="l"/>
              </a:tabLst>
            </a:pPr>
            <a:r>
              <a:rPr lang="en-US" sz="1400" u="sng" dirty="0"/>
              <a:t>Quantum Magnetics / </a:t>
            </a:r>
            <a:r>
              <a:rPr lang="en-US" sz="1400" u="sng" dirty="0" err="1"/>
              <a:t>Vierkotter</a:t>
            </a:r>
            <a:endParaRPr lang="en-US" sz="1400" u="sng" dirty="0"/>
          </a:p>
          <a:p>
            <a:pPr algn="ctr">
              <a:tabLst>
                <a:tab pos="338138" algn="l"/>
              </a:tabLst>
            </a:pPr>
            <a:r>
              <a:rPr lang="en-US" sz="1200" i="1" dirty="0"/>
              <a:t>Large-Area Strain</a:t>
            </a:r>
            <a:endParaRPr lang="en-US" sz="1200" dirty="0"/>
          </a:p>
        </p:txBody>
      </p:sp>
      <p:sp>
        <p:nvSpPr>
          <p:cNvPr id="33" name="Rectangle 137"/>
          <p:cNvSpPr>
            <a:spLocks noChangeArrowheads="1"/>
          </p:cNvSpPr>
          <p:nvPr/>
        </p:nvSpPr>
        <p:spPr bwMode="auto">
          <a:xfrm>
            <a:off x="4578144" y="5867689"/>
            <a:ext cx="3125788" cy="652463"/>
          </a:xfrm>
          <a:prstGeom prst="rect">
            <a:avLst/>
          </a:prstGeom>
          <a:solidFill>
            <a:schemeClr val="bg1"/>
          </a:solidFill>
          <a:ln w="9525">
            <a:solidFill>
              <a:schemeClr val="tx1"/>
            </a:solidFill>
            <a:miter lim="800000"/>
            <a:headEnd/>
            <a:tailEnd/>
          </a:ln>
          <a:effectLst/>
        </p:spPr>
        <p:txBody>
          <a:bodyPr lIns="96661" tIns="48331" rIns="96661" bIns="48331"/>
          <a:lstStyle/>
          <a:p>
            <a:pPr>
              <a:lnSpc>
                <a:spcPct val="100000"/>
              </a:lnSpc>
            </a:pPr>
            <a:r>
              <a:rPr lang="en-US" sz="1200" b="0">
                <a:solidFill>
                  <a:schemeClr val="tx1"/>
                </a:solidFill>
                <a:cs typeface="Times New Roman" pitchFamily="18" charset="0"/>
              </a:rPr>
              <a:t>Optimize non-contacting quadrupole (QR), magnetic resonance (MR) sensing.</a:t>
            </a:r>
            <a:r>
              <a:rPr lang="en-US" sz="1200" b="0">
                <a:solidFill>
                  <a:schemeClr val="tx1"/>
                </a:solidFill>
              </a:rPr>
              <a:t> </a:t>
            </a:r>
          </a:p>
        </p:txBody>
      </p:sp>
      <p:sp>
        <p:nvSpPr>
          <p:cNvPr id="34" name="Text Box 118"/>
          <p:cNvSpPr txBox="1">
            <a:spLocks noChangeArrowheads="1"/>
          </p:cNvSpPr>
          <p:nvPr/>
        </p:nvSpPr>
        <p:spPr bwMode="auto">
          <a:xfrm>
            <a:off x="5306364" y="1131164"/>
            <a:ext cx="1641475" cy="354013"/>
          </a:xfrm>
          <a:prstGeom prst="rect">
            <a:avLst/>
          </a:prstGeom>
          <a:noFill/>
          <a:ln w="9525">
            <a:noFill/>
            <a:miter lim="800000"/>
            <a:headEnd/>
            <a:tailEnd/>
          </a:ln>
          <a:effectLst/>
        </p:spPr>
        <p:txBody>
          <a:bodyPr lIns="96661" tIns="48331" rIns="96661" bIns="48331">
            <a:spAutoFit/>
          </a:bodyPr>
          <a:lstStyle/>
          <a:p>
            <a:pPr algn="ctr">
              <a:spcBef>
                <a:spcPct val="50000"/>
              </a:spcBef>
            </a:pPr>
            <a:r>
              <a:rPr lang="en-US" sz="2000"/>
              <a:t>Role</a:t>
            </a:r>
          </a:p>
        </p:txBody>
      </p:sp>
      <p:sp>
        <p:nvSpPr>
          <p:cNvPr id="35" name="TextBox 34"/>
          <p:cNvSpPr txBox="1"/>
          <p:nvPr/>
        </p:nvSpPr>
        <p:spPr>
          <a:xfrm>
            <a:off x="3216931" y="858982"/>
            <a:ext cx="2576946" cy="400110"/>
          </a:xfrm>
          <a:prstGeom prst="rect">
            <a:avLst/>
          </a:prstGeom>
          <a:noFill/>
        </p:spPr>
        <p:txBody>
          <a:bodyPr wrap="square" rtlCol="0">
            <a:spAutoFit/>
          </a:bodyPr>
          <a:lstStyle/>
          <a:p>
            <a:r>
              <a:rPr lang="en-US" sz="2000" b="1" dirty="0" smtClean="0"/>
              <a:t>Sensor Systems</a:t>
            </a:r>
            <a:endParaRPr lang="en-US" sz="2000" b="1" dirty="0"/>
          </a:p>
        </p:txBody>
      </p:sp>
      <p:sp>
        <p:nvSpPr>
          <p:cNvPr id="36" name="AutoShape 120"/>
          <p:cNvSpPr>
            <a:spLocks noChangeArrowheads="1"/>
          </p:cNvSpPr>
          <p:nvPr/>
        </p:nvSpPr>
        <p:spPr bwMode="auto">
          <a:xfrm>
            <a:off x="4132057" y="1602077"/>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7" name="AutoShape 123"/>
          <p:cNvSpPr>
            <a:spLocks noChangeArrowheads="1"/>
          </p:cNvSpPr>
          <p:nvPr/>
        </p:nvSpPr>
        <p:spPr bwMode="auto">
          <a:xfrm>
            <a:off x="4132057" y="2330739"/>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8" name="AutoShape 126"/>
          <p:cNvSpPr>
            <a:spLocks noChangeArrowheads="1"/>
          </p:cNvSpPr>
          <p:nvPr/>
        </p:nvSpPr>
        <p:spPr bwMode="auto">
          <a:xfrm>
            <a:off x="4132057" y="3059402"/>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39" name="AutoShape 129"/>
          <p:cNvSpPr>
            <a:spLocks noChangeArrowheads="1"/>
          </p:cNvSpPr>
          <p:nvPr/>
        </p:nvSpPr>
        <p:spPr bwMode="auto">
          <a:xfrm>
            <a:off x="4132057" y="3788064"/>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0" name="AutoShape 132"/>
          <p:cNvSpPr>
            <a:spLocks noChangeArrowheads="1"/>
          </p:cNvSpPr>
          <p:nvPr/>
        </p:nvSpPr>
        <p:spPr bwMode="auto">
          <a:xfrm>
            <a:off x="4132057" y="4516727"/>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1" name="AutoShape 135"/>
          <p:cNvSpPr>
            <a:spLocks noChangeArrowheads="1"/>
          </p:cNvSpPr>
          <p:nvPr/>
        </p:nvSpPr>
        <p:spPr bwMode="auto">
          <a:xfrm>
            <a:off x="4132057" y="5245389"/>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
        <p:nvSpPr>
          <p:cNvPr id="42" name="AutoShape 138"/>
          <p:cNvSpPr>
            <a:spLocks noChangeArrowheads="1"/>
          </p:cNvSpPr>
          <p:nvPr/>
        </p:nvSpPr>
        <p:spPr bwMode="auto">
          <a:xfrm>
            <a:off x="4132057" y="5974052"/>
            <a:ext cx="376238" cy="439738"/>
          </a:xfrm>
          <a:prstGeom prst="rightArrow">
            <a:avLst>
              <a:gd name="adj1" fmla="val 50000"/>
              <a:gd name="adj2" fmla="val 25000"/>
            </a:avLst>
          </a:prstGeom>
          <a:solidFill>
            <a:srgbClr val="66CCFF"/>
          </a:solidFill>
          <a:ln w="9525">
            <a:solidFill>
              <a:schemeClr val="tx1"/>
            </a:solidFill>
            <a:miter lim="800000"/>
            <a:headEnd/>
            <a:tailEnd/>
          </a:ln>
          <a:effectLst/>
        </p:spPr>
        <p:txBody>
          <a:bodyPr wrap="none" lIns="96661" tIns="48331" rIns="96661" bIns="48331"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5.6"/>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ags/tag4.xml><?xml version="1.0" encoding="utf-8"?>
<p:tagLst xmlns:a="http://schemas.openxmlformats.org/drawingml/2006/main" xmlns:r="http://schemas.openxmlformats.org/officeDocument/2006/relationships" xmlns:p="http://schemas.openxmlformats.org/presentationml/2006/main">
  <p:tag name="TIMING" val="|25.6"/>
</p:tagLst>
</file>

<file path=ppt/tags/tag5.xml><?xml version="1.0" encoding="utf-8"?>
<p:tagLst xmlns:a="http://schemas.openxmlformats.org/drawingml/2006/main" xmlns:r="http://schemas.openxmlformats.org/officeDocument/2006/relationships" xmlns:p="http://schemas.openxmlformats.org/presentationml/2006/main">
  <p:tag name="TIMING" val="|25.6"/>
</p:tagLst>
</file>

<file path=ppt/tags/tag6.xml><?xml version="1.0" encoding="utf-8"?>
<p:tagLst xmlns:a="http://schemas.openxmlformats.org/drawingml/2006/main" xmlns:r="http://schemas.openxmlformats.org/officeDocument/2006/relationships" xmlns:p="http://schemas.openxmlformats.org/presentationml/2006/main">
  <p:tag name="TIMING" val="|25.6"/>
</p:tagLst>
</file>

<file path=ppt/tags/tag7.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orate_template_2010">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2341</TotalTime>
  <Words>2469</Words>
  <Application>Microsoft Office PowerPoint</Application>
  <PresentationFormat>On-screen Show (4:3)</PresentationFormat>
  <Paragraphs>560</Paragraphs>
  <Slides>36</Slides>
  <Notes>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noc_PPT_tplt[4 business areas]</vt:lpstr>
      <vt:lpstr>Corporate_template_2010</vt:lpstr>
      <vt:lpstr>Lessons Learned From DARPA SIPS Program – The Need For Integration Across Disciplines    Airframe Digital Twin Workshop</vt:lpstr>
      <vt:lpstr>Outline</vt:lpstr>
      <vt:lpstr>Slide 3</vt:lpstr>
      <vt:lpstr>How Does SIPS Work?</vt:lpstr>
      <vt:lpstr>SIPS Approach</vt:lpstr>
      <vt:lpstr>Research Progression to Flight Demonstration</vt:lpstr>
      <vt:lpstr>Program Organization </vt:lpstr>
      <vt:lpstr>Program Organization </vt:lpstr>
      <vt:lpstr>Program Organization </vt:lpstr>
      <vt:lpstr>Program Organization </vt:lpstr>
      <vt:lpstr>Program Organization </vt:lpstr>
      <vt:lpstr>Program Organization </vt:lpstr>
      <vt:lpstr>SIPS Integrated Management Approach</vt:lpstr>
      <vt:lpstr>M &amp; S Group Integration and Major Tasks</vt:lpstr>
      <vt:lpstr>Intra-Thrust TIM – 2nd Quarter</vt:lpstr>
      <vt:lpstr>Inter-Thrust TIM - 2nd Quarter</vt:lpstr>
      <vt:lpstr>Materials &amp; Modeling Statement of Work</vt:lpstr>
      <vt:lpstr>Quarterly Reviews - Second Slide</vt:lpstr>
      <vt:lpstr>Multi-Scale Modeling: Geometric Approach</vt:lpstr>
      <vt:lpstr>Multi-Physics &amp; Multi-Disciplinary Science</vt:lpstr>
      <vt:lpstr>Investigation of Damage Mechanics</vt:lpstr>
      <vt:lpstr>Computational Framework &amp; Shareable Database</vt:lpstr>
      <vt:lpstr>Prognosis Prototype Web-Based System</vt:lpstr>
      <vt:lpstr>Balancing Science and Engineering</vt:lpstr>
      <vt:lpstr>Technology Transition Considerations</vt:lpstr>
      <vt:lpstr>Technology Transition Considerations</vt:lpstr>
      <vt:lpstr>Start With Clear And Measurable Success Criteria</vt:lpstr>
      <vt:lpstr>Suggested Top-Level Requirements for Prognosis</vt:lpstr>
      <vt:lpstr>Max PoF  Limits Risk</vt:lpstr>
      <vt:lpstr>Slide 30</vt:lpstr>
      <vt:lpstr>Compliance Interval Satisfies Both</vt:lpstr>
      <vt:lpstr>Just-In-Time Point &amp; Lead-Time</vt:lpstr>
      <vt:lpstr>Validation &amp; Verification Procedure</vt:lpstr>
      <vt:lpstr>Estimating the True PoF Using Field Data</vt:lpstr>
      <vt:lpstr>V&amp;V Analysis</vt:lpstr>
      <vt:lpstr>Slide 36</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anagnel</cp:lastModifiedBy>
  <cp:revision>202</cp:revision>
  <dcterms:created xsi:type="dcterms:W3CDTF">2012-01-16T13:16:41Z</dcterms:created>
  <dcterms:modified xsi:type="dcterms:W3CDTF">2012-10-19T22:25:56Z</dcterms:modified>
</cp:coreProperties>
</file>